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</p:sldIdLst>
  <p:sldSz cx="18288000" cy="10287000"/>
  <p:notesSz cx="6858000" cy="9144000"/>
  <p:embeddedFontLst>
    <p:embeddedFont>
      <p:font typeface="Alfa Slab One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Source Sans Pro" panose="020B0503030403020204" pitchFamily="34" charset="0"/>
      <p:regular r:id="rId26"/>
      <p:bold r:id="rId27"/>
      <p:italic r:id="rId28"/>
      <p:boldItalic r:id="rId29"/>
    </p:embeddedFont>
    <p:embeddedFont>
      <p:font typeface="Source Sans Pro Bold" panose="020B0703030403020204" charset="0"/>
      <p:regular r:id="rId30"/>
    </p:embeddedFont>
    <p:embeddedFont>
      <p:font typeface="Source Sans Pro Italic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-Bernard Van Acker" userId="1f76ff59-7bda-4589-9654-bff47af5713b" providerId="ADAL" clId="{D61E6949-BBE7-4966-9346-2BDCC8758757}"/>
    <pc:docChg chg="delSld modSld">
      <pc:chgData name="Pierre-Bernard Van Acker" userId="1f76ff59-7bda-4589-9654-bff47af5713b" providerId="ADAL" clId="{D61E6949-BBE7-4966-9346-2BDCC8758757}" dt="2024-09-06T09:21:02.386" v="11" actId="1076"/>
      <pc:docMkLst>
        <pc:docMk/>
      </pc:docMkLst>
      <pc:sldChg chg="modSp mod">
        <pc:chgData name="Pierre-Bernard Van Acker" userId="1f76ff59-7bda-4589-9654-bff47af5713b" providerId="ADAL" clId="{D61E6949-BBE7-4966-9346-2BDCC8758757}" dt="2024-09-05T15:10:15.762" v="1" actId="14100"/>
        <pc:sldMkLst>
          <pc:docMk/>
          <pc:sldMk cId="0" sldId="256"/>
        </pc:sldMkLst>
        <pc:spChg chg="mod">
          <ac:chgData name="Pierre-Bernard Van Acker" userId="1f76ff59-7bda-4589-9654-bff47af5713b" providerId="ADAL" clId="{D61E6949-BBE7-4966-9346-2BDCC8758757}" dt="2024-09-05T15:10:15.762" v="1" actId="14100"/>
          <ac:spMkLst>
            <pc:docMk/>
            <pc:sldMk cId="0" sldId="256"/>
            <ac:spMk id="5" creationId="{00000000-0000-0000-0000-000000000000}"/>
          </ac:spMkLst>
        </pc:spChg>
      </pc:sldChg>
      <pc:sldChg chg="del">
        <pc:chgData name="Pierre-Bernard Van Acker" userId="1f76ff59-7bda-4589-9654-bff47af5713b" providerId="ADAL" clId="{D61E6949-BBE7-4966-9346-2BDCC8758757}" dt="2024-09-06T09:18:47.540" v="3" actId="47"/>
        <pc:sldMkLst>
          <pc:docMk/>
          <pc:sldMk cId="0" sldId="258"/>
        </pc:sldMkLst>
      </pc:sldChg>
      <pc:sldChg chg="modSp mod">
        <pc:chgData name="Pierre-Bernard Van Acker" userId="1f76ff59-7bda-4589-9654-bff47af5713b" providerId="ADAL" clId="{D61E6949-BBE7-4966-9346-2BDCC8758757}" dt="2024-09-06T09:21:02.386" v="11" actId="1076"/>
        <pc:sldMkLst>
          <pc:docMk/>
          <pc:sldMk cId="0" sldId="261"/>
        </pc:sldMkLst>
        <pc:spChg chg="mod">
          <ac:chgData name="Pierre-Bernard Van Acker" userId="1f76ff59-7bda-4589-9654-bff47af5713b" providerId="ADAL" clId="{D61E6949-BBE7-4966-9346-2BDCC8758757}" dt="2024-09-06T09:21:02.386" v="11" actId="1076"/>
          <ac:spMkLst>
            <pc:docMk/>
            <pc:sldMk cId="0" sldId="261"/>
            <ac:spMk id="6" creationId="{00000000-0000-0000-0000-000000000000}"/>
          </ac:spMkLst>
        </pc:spChg>
      </pc:sldChg>
      <pc:sldChg chg="modSp mod">
        <pc:chgData name="Pierre-Bernard Van Acker" userId="1f76ff59-7bda-4589-9654-bff47af5713b" providerId="ADAL" clId="{D61E6949-BBE7-4966-9346-2BDCC8758757}" dt="2024-09-06T09:19:25.078" v="8" actId="20577"/>
        <pc:sldMkLst>
          <pc:docMk/>
          <pc:sldMk cId="0" sldId="268"/>
        </pc:sldMkLst>
        <pc:spChg chg="mod">
          <ac:chgData name="Pierre-Bernard Van Acker" userId="1f76ff59-7bda-4589-9654-bff47af5713b" providerId="ADAL" clId="{D61E6949-BBE7-4966-9346-2BDCC8758757}" dt="2024-09-06T09:19:25.078" v="8" actId="20577"/>
          <ac:spMkLst>
            <pc:docMk/>
            <pc:sldMk cId="0" sldId="268"/>
            <ac:spMk id="7" creationId="{00000000-0000-0000-0000-000000000000}"/>
          </ac:spMkLst>
        </pc:spChg>
      </pc:sldChg>
      <pc:sldChg chg="modSp mod">
        <pc:chgData name="Pierre-Bernard Van Acker" userId="1f76ff59-7bda-4589-9654-bff47af5713b" providerId="ADAL" clId="{D61E6949-BBE7-4966-9346-2BDCC8758757}" dt="2024-09-06T09:20:33.486" v="10" actId="1076"/>
        <pc:sldMkLst>
          <pc:docMk/>
          <pc:sldMk cId="0" sldId="269"/>
        </pc:sldMkLst>
        <pc:spChg chg="mod">
          <ac:chgData name="Pierre-Bernard Van Acker" userId="1f76ff59-7bda-4589-9654-bff47af5713b" providerId="ADAL" clId="{D61E6949-BBE7-4966-9346-2BDCC8758757}" dt="2024-09-06T09:20:33.486" v="10" actId="1076"/>
          <ac:spMkLst>
            <pc:docMk/>
            <pc:sldMk cId="0" sldId="269"/>
            <ac:spMk id="2" creationId="{00000000-0000-0000-0000-000000000000}"/>
          </ac:spMkLst>
        </pc:spChg>
      </pc:sldChg>
      <pc:sldChg chg="del">
        <pc:chgData name="Pierre-Bernard Van Acker" userId="1f76ff59-7bda-4589-9654-bff47af5713b" providerId="ADAL" clId="{D61E6949-BBE7-4966-9346-2BDCC8758757}" dt="2024-09-06T09:18:52.406" v="4" actId="47"/>
        <pc:sldMkLst>
          <pc:docMk/>
          <pc:sldMk cId="0" sldId="270"/>
        </pc:sldMkLst>
      </pc:sldChg>
      <pc:sldChg chg="modSp mod">
        <pc:chgData name="Pierre-Bernard Van Acker" userId="1f76ff59-7bda-4589-9654-bff47af5713b" providerId="ADAL" clId="{D61E6949-BBE7-4966-9346-2BDCC8758757}" dt="2024-09-06T08:58:52.028" v="2" actId="1076"/>
        <pc:sldMkLst>
          <pc:docMk/>
          <pc:sldMk cId="0" sldId="272"/>
        </pc:sldMkLst>
        <pc:spChg chg="mod">
          <ac:chgData name="Pierre-Bernard Van Acker" userId="1f76ff59-7bda-4589-9654-bff47af5713b" providerId="ADAL" clId="{D61E6949-BBE7-4966-9346-2BDCC8758757}" dt="2024-09-06T08:58:52.028" v="2" actId="1076"/>
          <ac:spMkLst>
            <pc:docMk/>
            <pc:sldMk cId="0" sldId="272"/>
            <ac:spMk id="2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mobiel21" TargetMode="External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hyperlink" Target="https://twitter.com/TelraamTelraam" TargetMode="External"/><Relationship Id="rId2" Type="http://schemas.openxmlformats.org/officeDocument/2006/relationships/image" Target="../media/image36.jpeg"/><Relationship Id="rId16" Type="http://schemas.openxmlformats.org/officeDocument/2006/relationships/hyperlink" Target="mailto:iedereen.gorilla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company/mobiel-21" TargetMode="External"/><Relationship Id="rId11" Type="http://schemas.openxmlformats.org/officeDocument/2006/relationships/hyperlink" Target="https://www.linkedin.com/company/rear-window-bv/" TargetMode="External"/><Relationship Id="rId5" Type="http://schemas.openxmlformats.org/officeDocument/2006/relationships/image" Target="../media/image37.png"/><Relationship Id="rId15" Type="http://schemas.openxmlformats.org/officeDocument/2006/relationships/image" Target="../media/image41.jpeg"/><Relationship Id="rId10" Type="http://schemas.openxmlformats.org/officeDocument/2006/relationships/hyperlink" Target="https://www.facebook.com/Telraam" TargetMode="External"/><Relationship Id="rId4" Type="http://schemas.openxmlformats.org/officeDocument/2006/relationships/hyperlink" Target="http://www.facebook.com/mobiel21" TargetMode="External"/><Relationship Id="rId9" Type="http://schemas.openxmlformats.org/officeDocument/2006/relationships/image" Target="../media/image39.png"/><Relationship Id="rId14" Type="http://schemas.openxmlformats.org/officeDocument/2006/relationships/hyperlink" Target="https://www.facebook.com/Fietsen-Zonder-Leeftijd-10022327156809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168067" cy="1793504"/>
          </a:xfrm>
          <a:custGeom>
            <a:avLst/>
            <a:gdLst/>
            <a:ahLst/>
            <a:cxnLst/>
            <a:rect l="l" t="t" r="r" b="b"/>
            <a:pathLst>
              <a:path w="6168067" h="1793504">
                <a:moveTo>
                  <a:pt x="0" y="0"/>
                </a:moveTo>
                <a:lnTo>
                  <a:pt x="6168067" y="0"/>
                </a:lnTo>
                <a:lnTo>
                  <a:pt x="6168067" y="1793504"/>
                </a:lnTo>
                <a:lnTo>
                  <a:pt x="0" y="1793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963627" y="-173906"/>
            <a:ext cx="11877955" cy="11271470"/>
            <a:chOff x="0" y="0"/>
            <a:chExt cx="2636520" cy="2501900"/>
          </a:xfrm>
        </p:grpSpPr>
        <p:sp>
          <p:nvSpPr>
            <p:cNvPr id="4" name="Freeform 4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t="-9059" b="-905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0848" y="7796059"/>
            <a:ext cx="16217952" cy="5729441"/>
          </a:xfrm>
          <a:custGeom>
            <a:avLst/>
            <a:gdLst/>
            <a:ahLst/>
            <a:cxnLst/>
            <a:rect l="l" t="t" r="r" b="b"/>
            <a:pathLst>
              <a:path w="7910032" h="2045698">
                <a:moveTo>
                  <a:pt x="0" y="0"/>
                </a:moveTo>
                <a:lnTo>
                  <a:pt x="7910032" y="0"/>
                </a:lnTo>
                <a:lnTo>
                  <a:pt x="7910032" y="2045698"/>
                </a:lnTo>
                <a:lnTo>
                  <a:pt x="0" y="2045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225925"/>
            <a:ext cx="8115300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1A5F91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Iedereen Mobiel</a:t>
            </a:r>
          </a:p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5F91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 La mobilité pour tous ! 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3072" y="6838950"/>
            <a:ext cx="19278600" cy="3448050"/>
            <a:chOff x="0" y="0"/>
            <a:chExt cx="25704800" cy="45974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0000"/>
            </a:blip>
            <a:srcRect t="4104" b="4104"/>
            <a:stretch>
              <a:fillRect/>
            </a:stretch>
          </p:blipFill>
          <p:spPr>
            <a:xfrm>
              <a:off x="0" y="0"/>
              <a:ext cx="8568267" cy="459740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0000"/>
            </a:blip>
            <a:srcRect l="8066" r="8066"/>
            <a:stretch>
              <a:fillRect/>
            </a:stretch>
          </p:blipFill>
          <p:spPr>
            <a:xfrm>
              <a:off x="8568267" y="0"/>
              <a:ext cx="8568267" cy="459740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90000"/>
            </a:blip>
            <a:srcRect t="23171" b="23171"/>
            <a:stretch>
              <a:fillRect/>
            </a:stretch>
          </p:blipFill>
          <p:spPr>
            <a:xfrm>
              <a:off x="17136533" y="0"/>
              <a:ext cx="8568267" cy="459740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336321" y="590360"/>
            <a:ext cx="15615358" cy="91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299" spc="125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Exchange &amp; coaching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37462" y="2383353"/>
            <a:ext cx="4787743" cy="4249031"/>
            <a:chOff x="0" y="0"/>
            <a:chExt cx="6383658" cy="5665375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6383658" cy="1689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1"/>
                </a:lnSpc>
              </a:pPr>
              <a:r>
                <a:rPr lang="en-US" sz="3658" spc="365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CYCLING SCHOOL</a:t>
              </a:r>
            </a:p>
            <a:p>
              <a:pPr algn="ctr">
                <a:lnSpc>
                  <a:spcPts val="5121"/>
                </a:lnSpc>
              </a:pPr>
              <a:endParaRPr lang="en-US" sz="3658" spc="365">
                <a:solidFill>
                  <a:srgbClr val="62276D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80490"/>
              <a:ext cx="6383658" cy="362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9"/>
                </a:lnSpc>
              </a:pPr>
              <a:r>
                <a:rPr lang="en-US" sz="3699" spc="36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Coaching start-up </a:t>
              </a:r>
            </a:p>
            <a:p>
              <a:pPr algn="ctr">
                <a:lnSpc>
                  <a:spcPts val="5549"/>
                </a:lnSpc>
              </a:pPr>
              <a:r>
                <a:rPr lang="en-US" sz="3699" spc="36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Train-the-trainer</a:t>
              </a:r>
            </a:p>
            <a:p>
              <a:pPr algn="ctr">
                <a:lnSpc>
                  <a:spcPts val="5549"/>
                </a:lnSpc>
              </a:pPr>
              <a:r>
                <a:rPr lang="en-US" sz="3699" spc="36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Cycling lessons</a:t>
              </a:r>
            </a:p>
            <a:p>
              <a:pPr algn="ctr">
                <a:lnSpc>
                  <a:spcPts val="5549"/>
                </a:lnSpc>
              </a:pPr>
              <a:endParaRPr lang="en-US" sz="3699" spc="36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82556" y="2493320"/>
            <a:ext cx="4522889" cy="3357451"/>
            <a:chOff x="0" y="0"/>
            <a:chExt cx="6030518" cy="447660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76200"/>
              <a:ext cx="6030518" cy="1656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spc="359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JE PÉDALE POUR MA FORME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024865"/>
              <a:ext cx="6030518" cy="2489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9"/>
                </a:lnSpc>
              </a:pPr>
              <a:r>
                <a:rPr lang="en-US" sz="3699" spc="36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Training &amp; webinars</a:t>
              </a:r>
            </a:p>
            <a:p>
              <a:pPr algn="ctr">
                <a:lnSpc>
                  <a:spcPts val="5399"/>
                </a:lnSpc>
              </a:pPr>
              <a:endParaRPr lang="en-US" sz="3699" spc="36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algn="ctr">
                <a:lnSpc>
                  <a:spcPts val="4349"/>
                </a:lnSpc>
              </a:pPr>
              <a:endParaRPr lang="en-US" sz="3699" spc="36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81844" y="2493320"/>
            <a:ext cx="4522889" cy="3570811"/>
            <a:chOff x="0" y="0"/>
            <a:chExt cx="6030518" cy="476108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603051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spc="359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ADAPTED BIKES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173965"/>
              <a:ext cx="6030518" cy="362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9"/>
                </a:lnSpc>
              </a:pPr>
              <a:endParaRPr/>
            </a:p>
            <a:p>
              <a:pPr algn="ctr">
                <a:lnSpc>
                  <a:spcPts val="5549"/>
                </a:lnSpc>
              </a:pPr>
              <a:r>
                <a:rPr lang="en-US" sz="3699" spc="36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Coaching start-up</a:t>
              </a:r>
            </a:p>
            <a:p>
              <a:pPr algn="ctr">
                <a:lnSpc>
                  <a:spcPts val="5549"/>
                </a:lnSpc>
              </a:pPr>
              <a:r>
                <a:rPr lang="en-US" sz="3699" spc="36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Train-the-trainer</a:t>
              </a:r>
            </a:p>
            <a:p>
              <a:pPr algn="ctr">
                <a:lnSpc>
                  <a:spcPts val="5549"/>
                </a:lnSpc>
              </a:pPr>
              <a:r>
                <a:rPr lang="en-US" sz="3699" spc="36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New chapters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6392" y="1824310"/>
            <a:ext cx="4337416" cy="7710963"/>
          </a:xfrm>
          <a:custGeom>
            <a:avLst/>
            <a:gdLst/>
            <a:ahLst/>
            <a:cxnLst/>
            <a:rect l="l" t="t" r="r" b="b"/>
            <a:pathLst>
              <a:path w="4337416" h="7710963">
                <a:moveTo>
                  <a:pt x="0" y="0"/>
                </a:moveTo>
                <a:lnTo>
                  <a:pt x="4337417" y="0"/>
                </a:lnTo>
                <a:lnTo>
                  <a:pt x="4337417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67143" y="4853265"/>
            <a:ext cx="8323569" cy="4682007"/>
          </a:xfrm>
          <a:custGeom>
            <a:avLst/>
            <a:gdLst/>
            <a:ahLst/>
            <a:cxnLst/>
            <a:rect l="l" t="t" r="r" b="b"/>
            <a:pathLst>
              <a:path w="8323569" h="4682007">
                <a:moveTo>
                  <a:pt x="0" y="0"/>
                </a:moveTo>
                <a:lnTo>
                  <a:pt x="8323569" y="0"/>
                </a:lnTo>
                <a:lnTo>
                  <a:pt x="8323569" y="4682008"/>
                </a:lnTo>
                <a:lnTo>
                  <a:pt x="0" y="468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25217" y="306205"/>
            <a:ext cx="12437566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Train-the-trainer in Rendeux</a:t>
            </a:r>
          </a:p>
          <a:p>
            <a:pPr algn="ctr">
              <a:lnSpc>
                <a:spcPts val="8819"/>
              </a:lnSpc>
              <a:spcBef>
                <a:spcPct val="0"/>
              </a:spcBef>
            </a:pPr>
            <a:endParaRPr lang="en-US" sz="6300">
              <a:solidFill>
                <a:srgbClr val="414754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67143" y="1397770"/>
            <a:ext cx="5428952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endParaRPr/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 Red Cross refugee center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focus on trafic rules for cyclists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59048" y="1696360"/>
            <a:ext cx="5100148" cy="3825111"/>
          </a:xfrm>
          <a:custGeom>
            <a:avLst/>
            <a:gdLst/>
            <a:ahLst/>
            <a:cxnLst/>
            <a:rect l="l" t="t" r="r" b="b"/>
            <a:pathLst>
              <a:path w="5100148" h="3825111">
                <a:moveTo>
                  <a:pt x="0" y="0"/>
                </a:moveTo>
                <a:lnTo>
                  <a:pt x="5100147" y="0"/>
                </a:lnTo>
                <a:lnTo>
                  <a:pt x="5100147" y="3825111"/>
                </a:lnTo>
                <a:lnTo>
                  <a:pt x="0" y="3825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71537" y="1696360"/>
            <a:ext cx="6800197" cy="3825111"/>
          </a:xfrm>
          <a:custGeom>
            <a:avLst/>
            <a:gdLst/>
            <a:ahLst/>
            <a:cxnLst/>
            <a:rect l="l" t="t" r="r" b="b"/>
            <a:pathLst>
              <a:path w="6800197" h="3825111">
                <a:moveTo>
                  <a:pt x="0" y="0"/>
                </a:moveTo>
                <a:lnTo>
                  <a:pt x="6800197" y="0"/>
                </a:lnTo>
                <a:lnTo>
                  <a:pt x="6800197" y="3825111"/>
                </a:lnTo>
                <a:lnTo>
                  <a:pt x="0" y="3825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1537" y="6221147"/>
            <a:ext cx="6800197" cy="3825111"/>
          </a:xfrm>
          <a:custGeom>
            <a:avLst/>
            <a:gdLst/>
            <a:ahLst/>
            <a:cxnLst/>
            <a:rect l="l" t="t" r="r" b="b"/>
            <a:pathLst>
              <a:path w="6800197" h="3825111">
                <a:moveTo>
                  <a:pt x="0" y="0"/>
                </a:moveTo>
                <a:lnTo>
                  <a:pt x="6800197" y="0"/>
                </a:lnTo>
                <a:lnTo>
                  <a:pt x="6800197" y="3825111"/>
                </a:lnTo>
                <a:lnTo>
                  <a:pt x="0" y="3825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7406" y="1696360"/>
            <a:ext cx="4696817" cy="8349897"/>
          </a:xfrm>
          <a:custGeom>
            <a:avLst/>
            <a:gdLst/>
            <a:ahLst/>
            <a:cxnLst/>
            <a:rect l="l" t="t" r="r" b="b"/>
            <a:pathLst>
              <a:path w="4696817" h="8349897">
                <a:moveTo>
                  <a:pt x="0" y="0"/>
                </a:moveTo>
                <a:lnTo>
                  <a:pt x="4696817" y="0"/>
                </a:lnTo>
                <a:lnTo>
                  <a:pt x="4696817" y="8349898"/>
                </a:lnTo>
                <a:lnTo>
                  <a:pt x="0" y="8349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41253" y="306205"/>
            <a:ext cx="11805493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Train-the-trainer in Leuven</a:t>
            </a:r>
          </a:p>
          <a:p>
            <a:pPr algn="ctr">
              <a:lnSpc>
                <a:spcPts val="8819"/>
              </a:lnSpc>
              <a:spcBef>
                <a:spcPct val="0"/>
              </a:spcBef>
            </a:pPr>
            <a:endParaRPr lang="en-US" sz="6300">
              <a:solidFill>
                <a:srgbClr val="414754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857509" y="6277610"/>
            <a:ext cx="5428952" cy="3036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endParaRPr dirty="0"/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Coaching start-up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Cycling training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 5 LAG’s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34400" y="2498860"/>
            <a:ext cx="9068905" cy="6419648"/>
          </a:xfrm>
          <a:custGeom>
            <a:avLst/>
            <a:gdLst/>
            <a:ahLst/>
            <a:cxnLst/>
            <a:rect l="l" t="t" r="r" b="b"/>
            <a:pathLst>
              <a:path w="9068905" h="6419648">
                <a:moveTo>
                  <a:pt x="0" y="0"/>
                </a:moveTo>
                <a:lnTo>
                  <a:pt x="9068905" y="0"/>
                </a:lnTo>
                <a:lnTo>
                  <a:pt x="9068905" y="6419649"/>
                </a:lnTo>
                <a:lnTo>
                  <a:pt x="0" y="6419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29630" y="306205"/>
            <a:ext cx="11828741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Moments de mobilité douce</a:t>
            </a:r>
          </a:p>
          <a:p>
            <a:pPr algn="ctr">
              <a:lnSpc>
                <a:spcPts val="8819"/>
              </a:lnSpc>
              <a:spcBef>
                <a:spcPct val="0"/>
              </a:spcBef>
            </a:pPr>
            <a:endParaRPr lang="en-US" sz="6300">
              <a:solidFill>
                <a:srgbClr val="414754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61571" y="2718461"/>
            <a:ext cx="5428952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endParaRPr/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Testing: 1 rickshaw for 10 CPAS during 1 month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Workshop for pilots   (10 people)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Inspiring movie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4224" y="750234"/>
            <a:ext cx="8850240" cy="7875075"/>
            <a:chOff x="0" y="0"/>
            <a:chExt cx="11800320" cy="10500100"/>
          </a:xfrm>
        </p:grpSpPr>
        <p:sp>
          <p:nvSpPr>
            <p:cNvPr id="3" name="AutoShape 3"/>
            <p:cNvSpPr/>
            <p:nvPr/>
          </p:nvSpPr>
          <p:spPr>
            <a:xfrm>
              <a:off x="0" y="1673376"/>
              <a:ext cx="2357810" cy="141833"/>
            </a:xfrm>
            <a:prstGeom prst="rect">
              <a:avLst/>
            </a:prstGeom>
            <a:solidFill>
              <a:srgbClr val="6227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800320" cy="120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59"/>
                </a:lnSpc>
              </a:pPr>
              <a:r>
                <a:rPr lang="en-US" sz="5966" spc="417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Iedereen Mobiel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06483"/>
              <a:ext cx="11800320" cy="8193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</a:t>
              </a:r>
            </a:p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Impact</a:t>
              </a:r>
            </a:p>
            <a:p>
              <a:pPr algn="l">
                <a:lnSpc>
                  <a:spcPts val="4899"/>
                </a:lnSpc>
                <a:spcBef>
                  <a:spcPct val="0"/>
                </a:spcBef>
              </a:pPr>
              <a:endParaRPr lang="en-US" sz="3499" u="none" strike="noStrike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755647" lvl="1" indent="-377824" algn="l">
                <a:lnSpc>
                  <a:spcPts val="48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 lot of cycling happiness </a:t>
              </a:r>
            </a:p>
            <a:p>
              <a:pPr marL="755647" lvl="1" indent="-377824" algn="l">
                <a:lnSpc>
                  <a:spcPts val="48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 rural regions</a:t>
              </a:r>
            </a:p>
            <a:p>
              <a:pPr marL="755647" lvl="1" indent="-377824" algn="l">
                <a:lnSpc>
                  <a:spcPts val="48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Extra asset in Covid period</a:t>
              </a:r>
            </a:p>
            <a:p>
              <a:pPr marL="755647" lvl="1" indent="-377824" algn="l">
                <a:lnSpc>
                  <a:spcPts val="48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Power of volunteers </a:t>
              </a:r>
            </a:p>
            <a:p>
              <a:pPr marL="755647" lvl="1" indent="-377824" algn="l">
                <a:lnSpc>
                  <a:spcPts val="48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Exchange is empowering &amp; inspiring </a:t>
              </a:r>
            </a:p>
            <a:p>
              <a:pPr algn="l">
                <a:lnSpc>
                  <a:spcPts val="4899"/>
                </a:lnSpc>
              </a:pPr>
              <a:endParaRPr lang="en-US" sz="3499" u="none" strike="noStrike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01138" y="0"/>
            <a:ext cx="10840514" cy="1028700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2"/>
              <a:stretch>
                <a:fillRect l="-46470" r="-4647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68812" y="719093"/>
            <a:ext cx="5950377" cy="1320582"/>
            <a:chOff x="0" y="0"/>
            <a:chExt cx="7933836" cy="176077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933836" cy="1760776"/>
            </a:xfrm>
            <a:prstGeom prst="rect">
              <a:avLst/>
            </a:prstGeom>
            <a:solidFill>
              <a:srgbClr val="2B5237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25641" y="195343"/>
              <a:ext cx="6882554" cy="1255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37"/>
                </a:lnSpc>
              </a:pPr>
              <a:r>
                <a:rPr lang="en-US" sz="5669" spc="453">
                  <a:solidFill>
                    <a:srgbClr val="E3E8F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Join us!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51573" y="3538490"/>
            <a:ext cx="3896401" cy="6235851"/>
            <a:chOff x="0" y="0"/>
            <a:chExt cx="5195202" cy="8314469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5195202" cy="8314469"/>
            </a:xfrm>
            <a:prstGeom prst="rect">
              <a:avLst/>
            </a:prstGeom>
            <a:solidFill>
              <a:srgbClr val="E3E8F0">
                <a:alpha val="89804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83812" y="648949"/>
              <a:ext cx="4227577" cy="1229263"/>
            </a:xfrm>
            <a:custGeom>
              <a:avLst/>
              <a:gdLst/>
              <a:ahLst/>
              <a:cxnLst/>
              <a:rect l="l" t="t" r="r" b="b"/>
              <a:pathLst>
                <a:path w="4227577" h="1229263">
                  <a:moveTo>
                    <a:pt x="0" y="0"/>
                  </a:moveTo>
                  <a:lnTo>
                    <a:pt x="4227578" y="0"/>
                  </a:lnTo>
                  <a:lnTo>
                    <a:pt x="4227578" y="1229263"/>
                  </a:lnTo>
                  <a:lnTo>
                    <a:pt x="0" y="122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>
              <a:hlinkClick r:id="rId4" tooltip="http://www.facebook.com/mobiel21"/>
            </p:cNvPr>
            <p:cNvSpPr/>
            <p:nvPr/>
          </p:nvSpPr>
          <p:spPr>
            <a:xfrm>
              <a:off x="3390869" y="7161861"/>
              <a:ext cx="776676" cy="776676"/>
            </a:xfrm>
            <a:custGeom>
              <a:avLst/>
              <a:gdLst/>
              <a:ahLst/>
              <a:cxnLst/>
              <a:rect l="l" t="t" r="r" b="b"/>
              <a:pathLst>
                <a:path w="776676" h="776676">
                  <a:moveTo>
                    <a:pt x="0" y="0"/>
                  </a:moveTo>
                  <a:lnTo>
                    <a:pt x="776676" y="0"/>
                  </a:lnTo>
                  <a:lnTo>
                    <a:pt x="776676" y="776675"/>
                  </a:lnTo>
                  <a:lnTo>
                    <a:pt x="0" y="77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>
              <a:hlinkClick r:id="rId6" tooltip="https://www.linkedin.com/company/mobiel-21"/>
            </p:cNvPr>
            <p:cNvSpPr/>
            <p:nvPr/>
          </p:nvSpPr>
          <p:spPr>
            <a:xfrm>
              <a:off x="980146" y="7161861"/>
              <a:ext cx="776676" cy="776676"/>
            </a:xfrm>
            <a:custGeom>
              <a:avLst/>
              <a:gdLst/>
              <a:ahLst/>
              <a:cxnLst/>
              <a:rect l="l" t="t" r="r" b="b"/>
              <a:pathLst>
                <a:path w="776676" h="776676">
                  <a:moveTo>
                    <a:pt x="0" y="0"/>
                  </a:moveTo>
                  <a:lnTo>
                    <a:pt x="776676" y="0"/>
                  </a:lnTo>
                  <a:lnTo>
                    <a:pt x="776676" y="776675"/>
                  </a:lnTo>
                  <a:lnTo>
                    <a:pt x="0" y="77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1" name="Freeform 11">
              <a:hlinkClick r:id="rId8" tooltip="http://www.twitter.com/mobiel21"/>
            </p:cNvPr>
            <p:cNvSpPr/>
            <p:nvPr/>
          </p:nvSpPr>
          <p:spPr>
            <a:xfrm>
              <a:off x="2150811" y="7180438"/>
              <a:ext cx="911274" cy="739521"/>
            </a:xfrm>
            <a:custGeom>
              <a:avLst/>
              <a:gdLst/>
              <a:ahLst/>
              <a:cxnLst/>
              <a:rect l="l" t="t" r="r" b="b"/>
              <a:pathLst>
                <a:path w="911274" h="739521">
                  <a:moveTo>
                    <a:pt x="0" y="0"/>
                  </a:moveTo>
                  <a:lnTo>
                    <a:pt x="911275" y="0"/>
                  </a:lnTo>
                  <a:lnTo>
                    <a:pt x="911275" y="739521"/>
                  </a:lnTo>
                  <a:lnTo>
                    <a:pt x="0" y="739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45936" y="2725290"/>
              <a:ext cx="4121024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5"/>
                </a:lnSpc>
              </a:pPr>
              <a:r>
                <a:rPr lang="en-US" sz="3170" spc="317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MOBIEL 21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83812" y="4412654"/>
              <a:ext cx="4121024" cy="214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0"/>
                </a:lnSpc>
              </a:pPr>
              <a:r>
                <a:rPr lang="en-US" sz="2764" spc="27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www.mobiel21.be</a:t>
              </a:r>
            </a:p>
            <a:p>
              <a:pPr algn="ctr">
                <a:lnSpc>
                  <a:spcPts val="3187"/>
                </a:lnSpc>
              </a:pPr>
              <a:endParaRPr lang="en-US" sz="2764" spc="27">
                <a:solidFill>
                  <a:srgbClr val="41475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endParaRPr>
            </a:p>
            <a:p>
              <a:pPr algn="ctr">
                <a:lnSpc>
                  <a:spcPts val="2959"/>
                </a:lnSpc>
              </a:pPr>
              <a:r>
                <a:rPr lang="en-US" sz="2113" spc="21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info@mobiel21.be</a:t>
              </a:r>
            </a:p>
            <a:p>
              <a:pPr algn="ctr">
                <a:lnSpc>
                  <a:spcPts val="2959"/>
                </a:lnSpc>
              </a:pPr>
              <a:r>
                <a:rPr lang="en-US" sz="2113" spc="21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tel: +32 (0)16 23 94 65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95799" y="3538490"/>
            <a:ext cx="3896401" cy="6235851"/>
            <a:chOff x="0" y="0"/>
            <a:chExt cx="5195202" cy="8314469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5195202" cy="8314469"/>
            </a:xfrm>
            <a:prstGeom prst="rect">
              <a:avLst/>
            </a:prstGeom>
            <a:solidFill>
              <a:srgbClr val="E3E8F0">
                <a:alpha val="89804"/>
              </a:srgbClr>
            </a:solidFill>
          </p:spPr>
        </p:sp>
        <p:sp>
          <p:nvSpPr>
            <p:cNvPr id="16" name="Freeform 16">
              <a:hlinkClick r:id="rId10" tooltip="https://www.facebook.com/Telraam"/>
            </p:cNvPr>
            <p:cNvSpPr/>
            <p:nvPr/>
          </p:nvSpPr>
          <p:spPr>
            <a:xfrm>
              <a:off x="3414624" y="7161861"/>
              <a:ext cx="776676" cy="776676"/>
            </a:xfrm>
            <a:custGeom>
              <a:avLst/>
              <a:gdLst/>
              <a:ahLst/>
              <a:cxnLst/>
              <a:rect l="l" t="t" r="r" b="b"/>
              <a:pathLst>
                <a:path w="776676" h="776676">
                  <a:moveTo>
                    <a:pt x="0" y="0"/>
                  </a:moveTo>
                  <a:lnTo>
                    <a:pt x="776676" y="0"/>
                  </a:lnTo>
                  <a:lnTo>
                    <a:pt x="776676" y="776675"/>
                  </a:lnTo>
                  <a:lnTo>
                    <a:pt x="0" y="77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>
              <a:hlinkClick r:id="rId11" tooltip="https://www.linkedin.com/company/rear-window-bv/"/>
            </p:cNvPr>
            <p:cNvSpPr/>
            <p:nvPr/>
          </p:nvSpPr>
          <p:spPr>
            <a:xfrm>
              <a:off x="1003902" y="7161861"/>
              <a:ext cx="776676" cy="776676"/>
            </a:xfrm>
            <a:custGeom>
              <a:avLst/>
              <a:gdLst/>
              <a:ahLst/>
              <a:cxnLst/>
              <a:rect l="l" t="t" r="r" b="b"/>
              <a:pathLst>
                <a:path w="776676" h="776676">
                  <a:moveTo>
                    <a:pt x="0" y="0"/>
                  </a:moveTo>
                  <a:lnTo>
                    <a:pt x="776675" y="0"/>
                  </a:lnTo>
                  <a:lnTo>
                    <a:pt x="776675" y="776675"/>
                  </a:lnTo>
                  <a:lnTo>
                    <a:pt x="0" y="77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8" name="Freeform 18">
              <a:hlinkClick r:id="rId12" tooltip="https://twitter.com/TelraamTelraam"/>
            </p:cNvPr>
            <p:cNvSpPr/>
            <p:nvPr/>
          </p:nvSpPr>
          <p:spPr>
            <a:xfrm>
              <a:off x="2174566" y="7180438"/>
              <a:ext cx="911274" cy="739521"/>
            </a:xfrm>
            <a:custGeom>
              <a:avLst/>
              <a:gdLst/>
              <a:ahLst/>
              <a:cxnLst/>
              <a:rect l="l" t="t" r="r" b="b"/>
              <a:pathLst>
                <a:path w="911274" h="739521">
                  <a:moveTo>
                    <a:pt x="0" y="0"/>
                  </a:moveTo>
                  <a:lnTo>
                    <a:pt x="911275" y="0"/>
                  </a:lnTo>
                  <a:lnTo>
                    <a:pt x="911275" y="739521"/>
                  </a:lnTo>
                  <a:lnTo>
                    <a:pt x="0" y="739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68751" y="648949"/>
              <a:ext cx="4057700" cy="1181765"/>
            </a:xfrm>
            <a:custGeom>
              <a:avLst/>
              <a:gdLst/>
              <a:ahLst/>
              <a:cxnLst/>
              <a:rect l="l" t="t" r="r" b="b"/>
              <a:pathLst>
                <a:path w="4057700" h="1181765">
                  <a:moveTo>
                    <a:pt x="0" y="0"/>
                  </a:moveTo>
                  <a:lnTo>
                    <a:pt x="4057700" y="0"/>
                  </a:lnTo>
                  <a:lnTo>
                    <a:pt x="4057700" y="1181765"/>
                  </a:lnTo>
                  <a:lnTo>
                    <a:pt x="0" y="1181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56080" y="2654995"/>
              <a:ext cx="4948248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5"/>
                </a:lnSpc>
              </a:pPr>
              <a:r>
                <a:rPr lang="en-US" sz="3170" spc="317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DE FIETSSCHOOL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01147" y="4412654"/>
              <a:ext cx="4658113" cy="1590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6"/>
                </a:lnSpc>
              </a:pPr>
              <a:r>
                <a:rPr lang="en-US" sz="2683" spc="26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www.defietsschool.be</a:t>
              </a:r>
            </a:p>
            <a:p>
              <a:pPr algn="ctr">
                <a:lnSpc>
                  <a:spcPts val="3187"/>
                </a:lnSpc>
              </a:pPr>
              <a:endParaRPr lang="en-US" sz="2683" spc="26">
                <a:solidFill>
                  <a:srgbClr val="41475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endParaRPr>
            </a:p>
            <a:p>
              <a:pPr algn="ctr">
                <a:lnSpc>
                  <a:spcPts val="2731"/>
                </a:lnSpc>
              </a:pPr>
              <a:r>
                <a:rPr lang="en-US" sz="1951" spc="19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fietsschoolleuven@mobiel21.be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739315" y="3542396"/>
            <a:ext cx="3896401" cy="6231945"/>
            <a:chOff x="0" y="0"/>
            <a:chExt cx="5195202" cy="8309260"/>
          </a:xfrm>
        </p:grpSpPr>
        <p:sp>
          <p:nvSpPr>
            <p:cNvPr id="23" name="AutoShape 23"/>
            <p:cNvSpPr/>
            <p:nvPr/>
          </p:nvSpPr>
          <p:spPr>
            <a:xfrm>
              <a:off x="0" y="0"/>
              <a:ext cx="5195202" cy="8309260"/>
            </a:xfrm>
            <a:prstGeom prst="rect">
              <a:avLst/>
            </a:prstGeom>
            <a:solidFill>
              <a:srgbClr val="E3E8F0">
                <a:alpha val="89804"/>
              </a:srgbClr>
            </a:solidFill>
          </p:spPr>
        </p:sp>
        <p:sp>
          <p:nvSpPr>
            <p:cNvPr id="24" name="Freeform 24">
              <a:hlinkClick r:id="rId14" tooltip="https://www.facebook.com/Fietsen-Zonder-Leeftijd-100223271568094"/>
            </p:cNvPr>
            <p:cNvSpPr/>
            <p:nvPr/>
          </p:nvSpPr>
          <p:spPr>
            <a:xfrm>
              <a:off x="2209263" y="7175230"/>
              <a:ext cx="776676" cy="776676"/>
            </a:xfrm>
            <a:custGeom>
              <a:avLst/>
              <a:gdLst/>
              <a:ahLst/>
              <a:cxnLst/>
              <a:rect l="l" t="t" r="r" b="b"/>
              <a:pathLst>
                <a:path w="776676" h="776676">
                  <a:moveTo>
                    <a:pt x="0" y="0"/>
                  </a:moveTo>
                  <a:lnTo>
                    <a:pt x="776676" y="0"/>
                  </a:lnTo>
                  <a:lnTo>
                    <a:pt x="776676" y="776676"/>
                  </a:lnTo>
                  <a:lnTo>
                    <a:pt x="0" y="77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763920" y="316865"/>
              <a:ext cx="1667362" cy="2088404"/>
            </a:xfrm>
            <a:custGeom>
              <a:avLst/>
              <a:gdLst/>
              <a:ahLst/>
              <a:cxnLst/>
              <a:rect l="l" t="t" r="r" b="b"/>
              <a:pathLst>
                <a:path w="1667362" h="2088404">
                  <a:moveTo>
                    <a:pt x="0" y="0"/>
                  </a:moveTo>
                  <a:lnTo>
                    <a:pt x="1667362" y="0"/>
                  </a:lnTo>
                  <a:lnTo>
                    <a:pt x="1667362" y="2088404"/>
                  </a:lnTo>
                  <a:lnTo>
                    <a:pt x="0" y="2088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2654995"/>
              <a:ext cx="5195202" cy="127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5"/>
                </a:lnSpc>
              </a:pPr>
              <a:r>
                <a:rPr lang="en-US" sz="3170" spc="317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FIETSEN ZONDER LEEFTIJD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98295" y="4407445"/>
              <a:ext cx="4314043" cy="185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8"/>
                </a:lnSpc>
              </a:pPr>
              <a:r>
                <a:rPr lang="en-US" sz="1798" spc="17" dirty="0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www.fietsenzonderleeftijd.be</a:t>
              </a:r>
            </a:p>
            <a:p>
              <a:pPr algn="ctr">
                <a:lnSpc>
                  <a:spcPts val="3187"/>
                </a:lnSpc>
              </a:pPr>
              <a:endParaRPr lang="en-US" sz="1798" spc="17" dirty="0">
                <a:solidFill>
                  <a:srgbClr val="41475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endParaRPr>
            </a:p>
            <a:p>
              <a:pPr algn="ctr">
                <a:lnSpc>
                  <a:spcPts val="3187"/>
                </a:lnSpc>
              </a:pPr>
              <a:endParaRPr lang="en-US" sz="1798" spc="17" dirty="0">
                <a:solidFill>
                  <a:srgbClr val="41475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endParaRPr>
            </a:p>
            <a:p>
              <a:pPr algn="ctr">
                <a:lnSpc>
                  <a:spcPts val="2290"/>
                </a:lnSpc>
              </a:pPr>
              <a:r>
                <a:rPr lang="en-US" sz="1636" spc="16" dirty="0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16" tooltip="mailto:iedereen.gorilla@gmail.com"/>
                </a:rPr>
                <a:t>fietsenzonderleeftijd@mobiel21.be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572438" cy="2433265"/>
            <a:chOff x="0" y="0"/>
            <a:chExt cx="11429917" cy="3244354"/>
          </a:xfrm>
        </p:grpSpPr>
        <p:sp>
          <p:nvSpPr>
            <p:cNvPr id="3" name="AutoShape 3"/>
            <p:cNvSpPr/>
            <p:nvPr/>
          </p:nvSpPr>
          <p:spPr>
            <a:xfrm>
              <a:off x="0" y="1829428"/>
              <a:ext cx="2283800" cy="154517"/>
            </a:xfrm>
            <a:prstGeom prst="rect">
              <a:avLst/>
            </a:prstGeom>
            <a:solidFill>
              <a:srgbClr val="6227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429917" cy="132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800"/>
                </a:lnSpc>
              </a:pPr>
              <a:r>
                <a:rPr lang="en-US" sz="6500" spc="455">
                  <a:solidFill>
                    <a:srgbClr val="414754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About Mobiel 21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24264"/>
              <a:ext cx="11429917" cy="720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20"/>
                </a:lnSpc>
                <a:spcBef>
                  <a:spcPct val="0"/>
                </a:spcBef>
              </a:pPr>
              <a:r>
                <a:rPr lang="en-US" sz="3300" u="none" strike="noStrike" spc="330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A MENTAL &amp; MODAL SHIFT FOR ALL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01138" y="0"/>
            <a:ext cx="10840514" cy="1028700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2"/>
              <a:stretch>
                <a:fillRect l="-31211" r="-1124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19142" y="4140027"/>
            <a:ext cx="8424858" cy="430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inspiring people to choose for sustainable mobility </a:t>
            </a:r>
          </a:p>
          <a:p>
            <a:pPr algn="l">
              <a:lnSpc>
                <a:spcPts val="4899"/>
              </a:lnSpc>
            </a:pPr>
            <a:endParaRPr lang="en-US" sz="3499" spc="349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accessible, ecological, affordable, safe and fair</a:t>
            </a:r>
          </a:p>
          <a:p>
            <a:pPr algn="l">
              <a:lnSpc>
                <a:spcPts val="4899"/>
              </a:lnSpc>
            </a:pPr>
            <a:endParaRPr lang="en-US" sz="3499" spc="349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your street and on a EU level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4224" y="750234"/>
            <a:ext cx="8850240" cy="8494200"/>
            <a:chOff x="0" y="0"/>
            <a:chExt cx="11800320" cy="11325600"/>
          </a:xfrm>
        </p:grpSpPr>
        <p:sp>
          <p:nvSpPr>
            <p:cNvPr id="3" name="AutoShape 3"/>
            <p:cNvSpPr/>
            <p:nvPr/>
          </p:nvSpPr>
          <p:spPr>
            <a:xfrm>
              <a:off x="0" y="1673376"/>
              <a:ext cx="2357810" cy="141833"/>
            </a:xfrm>
            <a:prstGeom prst="rect">
              <a:avLst/>
            </a:prstGeom>
            <a:solidFill>
              <a:srgbClr val="6227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800320" cy="120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59"/>
                </a:lnSpc>
              </a:pPr>
              <a:r>
                <a:rPr lang="en-US" sz="5966" spc="417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Iedereen Mobiel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06483"/>
              <a:ext cx="11800320" cy="9019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</a:t>
              </a:r>
            </a:p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 cycling parts in Flanders:</a:t>
              </a:r>
            </a:p>
            <a:p>
              <a:pPr algn="l">
                <a:lnSpc>
                  <a:spcPts val="4899"/>
                </a:lnSpc>
                <a:spcBef>
                  <a:spcPct val="0"/>
                </a:spcBef>
              </a:pPr>
              <a:endParaRPr lang="en-US" sz="3499" u="none" strike="noStrike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755647" lvl="1" indent="-377824" algn="l">
                <a:lnSpc>
                  <a:spcPts val="4899"/>
                </a:lnSpc>
                <a:buFont typeface="Arial"/>
                <a:buChar char="•"/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Start to cycle - lessons</a:t>
              </a:r>
            </a:p>
            <a:p>
              <a:pPr marL="755647" lvl="1" indent="-377824" algn="l">
                <a:lnSpc>
                  <a:spcPts val="48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Adapted bikes for less mobile persons</a:t>
              </a:r>
            </a:p>
            <a:p>
              <a:pPr algn="l">
                <a:lnSpc>
                  <a:spcPts val="4899"/>
                </a:lnSpc>
                <a:spcBef>
                  <a:spcPct val="0"/>
                </a:spcBef>
              </a:pPr>
              <a:endParaRPr lang="en-US" sz="3499" u="none" strike="noStrike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algn="l">
                <a:lnSpc>
                  <a:spcPts val="4899"/>
                </a:lnSpc>
                <a:spcBef>
                  <a:spcPct val="0"/>
                </a:spcBef>
              </a:pPr>
              <a:endParaRPr lang="en-US" sz="3499" u="none" strike="noStrike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algn="l">
                <a:lnSpc>
                  <a:spcPts val="4899"/>
                </a:lnSpc>
                <a:spcBef>
                  <a:spcPct val="0"/>
                </a:spcBef>
              </a:pPr>
              <a:r>
                <a:rPr lang="en-US" sz="3499" u="none" strike="noStrike" spc="349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including exchange &amp; coaching  with Walloon partners</a:t>
              </a:r>
            </a:p>
            <a:p>
              <a:pPr algn="l">
                <a:lnSpc>
                  <a:spcPts val="4899"/>
                </a:lnSpc>
              </a:pPr>
              <a:endParaRPr lang="en-US" sz="3499" u="none" strike="noStrike" spc="34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01138" y="0"/>
            <a:ext cx="10840514" cy="1028700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2"/>
              <a:stretch>
                <a:fillRect l="-46470" r="-4647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5300" y="6838950"/>
            <a:ext cx="19278600" cy="3448050"/>
            <a:chOff x="0" y="0"/>
            <a:chExt cx="25704800" cy="45974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0000"/>
            </a:blip>
            <a:srcRect t="4104" b="4104"/>
            <a:stretch>
              <a:fillRect/>
            </a:stretch>
          </p:blipFill>
          <p:spPr>
            <a:xfrm>
              <a:off x="0" y="0"/>
              <a:ext cx="8568267" cy="459740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0000"/>
            </a:blip>
            <a:srcRect t="14229" b="14229"/>
            <a:stretch>
              <a:fillRect/>
            </a:stretch>
          </p:blipFill>
          <p:spPr>
            <a:xfrm>
              <a:off x="8568267" y="0"/>
              <a:ext cx="8568267" cy="459740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90000"/>
            </a:blip>
            <a:srcRect t="9735" b="9735"/>
            <a:stretch>
              <a:fillRect/>
            </a:stretch>
          </p:blipFill>
          <p:spPr>
            <a:xfrm>
              <a:off x="17136533" y="0"/>
              <a:ext cx="8568267" cy="459740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336321" y="590360"/>
            <a:ext cx="15615358" cy="91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299" spc="125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 Flanders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38857" y="2248507"/>
            <a:ext cx="4787743" cy="3847075"/>
            <a:chOff x="0" y="0"/>
            <a:chExt cx="6383658" cy="5129434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6383658" cy="1689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1"/>
                </a:lnSpc>
              </a:pPr>
              <a:r>
                <a:rPr lang="en-US" sz="3658" spc="365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CYCLING SCHOOL</a:t>
              </a:r>
            </a:p>
            <a:p>
              <a:pPr algn="ctr">
                <a:lnSpc>
                  <a:spcPts val="5121"/>
                </a:lnSpc>
              </a:pPr>
              <a:r>
                <a:rPr lang="en-US" sz="3658" spc="365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AARSCHOT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09065"/>
              <a:ext cx="6383658" cy="306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Partner: Sociaal Huis</a:t>
              </a:r>
            </a:p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15 cycling lessons - 17 participants</a:t>
              </a:r>
            </a:p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purchase 10 lesson bikes</a:t>
              </a:r>
            </a:p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5 trained volunteers</a:t>
              </a:r>
            </a:p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Result: cycling lessons every 2 year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98475" y="2248507"/>
            <a:ext cx="4522889" cy="3647010"/>
            <a:chOff x="0" y="0"/>
            <a:chExt cx="6030518" cy="486268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76200"/>
              <a:ext cx="6030518" cy="1442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3899" spc="389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ADAPTED BIKES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 spc="240">
                  <a:solidFill>
                    <a:srgbClr val="62276D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CYCLING WITHOUT AGE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840079"/>
              <a:ext cx="6030518" cy="306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Zoutleeuw</a:t>
              </a: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(2) - duobike + wheelchair transporter bike</a:t>
              </a:r>
            </a:p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Hoegaarden</a:t>
              </a: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- wheelchair transporter bike + duobike</a:t>
              </a:r>
            </a:p>
            <a:p>
              <a:pPr algn="ctr">
                <a:lnSpc>
                  <a:spcPts val="3749"/>
                </a:lnSpc>
              </a:pPr>
              <a:r>
                <a:rPr lang="en-US" sz="2499" spc="24">
                  <a:solidFill>
                    <a:srgbClr val="41475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Diest</a:t>
              </a:r>
              <a:r>
                <a:rPr lang="en-US" sz="2499" spc="24">
                  <a:solidFill>
                    <a:srgbClr val="41475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-  wheelchair bike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68191"/>
            <a:ext cx="6683204" cy="3759302"/>
          </a:xfrm>
          <a:custGeom>
            <a:avLst/>
            <a:gdLst/>
            <a:ahLst/>
            <a:cxnLst/>
            <a:rect l="l" t="t" r="r" b="b"/>
            <a:pathLst>
              <a:path w="6683204" h="3759302">
                <a:moveTo>
                  <a:pt x="0" y="0"/>
                </a:moveTo>
                <a:lnTo>
                  <a:pt x="6683204" y="0"/>
                </a:lnTo>
                <a:lnTo>
                  <a:pt x="6683204" y="3759302"/>
                </a:lnTo>
                <a:lnTo>
                  <a:pt x="0" y="3759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060173"/>
            <a:ext cx="6683204" cy="3759302"/>
          </a:xfrm>
          <a:custGeom>
            <a:avLst/>
            <a:gdLst/>
            <a:ahLst/>
            <a:cxnLst/>
            <a:rect l="l" t="t" r="r" b="b"/>
            <a:pathLst>
              <a:path w="6683204" h="3759302">
                <a:moveTo>
                  <a:pt x="0" y="0"/>
                </a:moveTo>
                <a:lnTo>
                  <a:pt x="6683204" y="0"/>
                </a:lnTo>
                <a:lnTo>
                  <a:pt x="6683204" y="3759302"/>
                </a:lnTo>
                <a:lnTo>
                  <a:pt x="0" y="3759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75292" y="2168191"/>
            <a:ext cx="4303847" cy="7651284"/>
          </a:xfrm>
          <a:custGeom>
            <a:avLst/>
            <a:gdLst/>
            <a:ahLst/>
            <a:cxnLst/>
            <a:rect l="l" t="t" r="r" b="b"/>
            <a:pathLst>
              <a:path w="4303847" h="7651284">
                <a:moveTo>
                  <a:pt x="0" y="0"/>
                </a:moveTo>
                <a:lnTo>
                  <a:pt x="4303847" y="0"/>
                </a:lnTo>
                <a:lnTo>
                  <a:pt x="4303847" y="7651284"/>
                </a:lnTo>
                <a:lnTo>
                  <a:pt x="0" y="765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74414" y="6060173"/>
            <a:ext cx="6713586" cy="3759302"/>
          </a:xfrm>
          <a:custGeom>
            <a:avLst/>
            <a:gdLst/>
            <a:ahLst/>
            <a:cxnLst/>
            <a:rect l="l" t="t" r="r" b="b"/>
            <a:pathLst>
              <a:path w="6713586" h="3759302">
                <a:moveTo>
                  <a:pt x="0" y="0"/>
                </a:moveTo>
                <a:lnTo>
                  <a:pt x="6713586" y="0"/>
                </a:lnTo>
                <a:lnTo>
                  <a:pt x="6713586" y="3759302"/>
                </a:lnTo>
                <a:lnTo>
                  <a:pt x="0" y="3759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3639" b="-1338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81040" y="2186413"/>
            <a:ext cx="6713586" cy="3759302"/>
          </a:xfrm>
          <a:custGeom>
            <a:avLst/>
            <a:gdLst/>
            <a:ahLst/>
            <a:cxnLst/>
            <a:rect l="l" t="t" r="r" b="b"/>
            <a:pathLst>
              <a:path w="6713586" h="3759302">
                <a:moveTo>
                  <a:pt x="0" y="0"/>
                </a:moveTo>
                <a:lnTo>
                  <a:pt x="6713586" y="0"/>
                </a:lnTo>
                <a:lnTo>
                  <a:pt x="6713586" y="3759302"/>
                </a:lnTo>
                <a:lnTo>
                  <a:pt x="0" y="3759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93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6321" y="590360"/>
            <a:ext cx="15615358" cy="91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299" spc="125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 Cycling School Aarschot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7424" y="6853617"/>
            <a:ext cx="5807469" cy="3266701"/>
          </a:xfrm>
          <a:custGeom>
            <a:avLst/>
            <a:gdLst/>
            <a:ahLst/>
            <a:cxnLst/>
            <a:rect l="l" t="t" r="r" b="b"/>
            <a:pathLst>
              <a:path w="5807469" h="3266701">
                <a:moveTo>
                  <a:pt x="0" y="0"/>
                </a:moveTo>
                <a:lnTo>
                  <a:pt x="5807468" y="0"/>
                </a:lnTo>
                <a:lnTo>
                  <a:pt x="5807468" y="3266701"/>
                </a:lnTo>
                <a:lnTo>
                  <a:pt x="0" y="3266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559695" y="2295115"/>
            <a:ext cx="6699605" cy="376852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7521495" y="6853617"/>
            <a:ext cx="4355601" cy="3266701"/>
          </a:xfrm>
          <a:custGeom>
            <a:avLst/>
            <a:gdLst/>
            <a:ahLst/>
            <a:cxnLst/>
            <a:rect l="l" t="t" r="r" b="b"/>
            <a:pathLst>
              <a:path w="4355601" h="3266701">
                <a:moveTo>
                  <a:pt x="0" y="0"/>
                </a:moveTo>
                <a:lnTo>
                  <a:pt x="4355601" y="0"/>
                </a:lnTo>
                <a:lnTo>
                  <a:pt x="4355601" y="3266701"/>
                </a:lnTo>
                <a:lnTo>
                  <a:pt x="0" y="3266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3699" y="6853617"/>
            <a:ext cx="4355601" cy="3266701"/>
          </a:xfrm>
          <a:custGeom>
            <a:avLst/>
            <a:gdLst/>
            <a:ahLst/>
            <a:cxnLst/>
            <a:rect l="l" t="t" r="r" b="b"/>
            <a:pathLst>
              <a:path w="4355601" h="3266701">
                <a:moveTo>
                  <a:pt x="0" y="0"/>
                </a:moveTo>
                <a:lnTo>
                  <a:pt x="4355601" y="0"/>
                </a:lnTo>
                <a:lnTo>
                  <a:pt x="4355601" y="3266701"/>
                </a:lnTo>
                <a:lnTo>
                  <a:pt x="0" y="3266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36321" y="590360"/>
            <a:ext cx="15615358" cy="91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299" spc="125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Adapted bikes - Zoutleeuw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7424" y="1889515"/>
            <a:ext cx="9138247" cy="604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 elderly homes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living unit for  people with specific needs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City of Zoutleeuw</a:t>
            </a:r>
          </a:p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Trained staff &amp; family members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Shared bike system 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Shared registration system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Maintenance and assurance by the City of Zoutleeuw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guideline </a:t>
            </a:r>
            <a:r>
              <a:rPr lang="en-US" sz="2499" spc="24">
                <a:solidFill>
                  <a:srgbClr val="414754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How to ride a duobike?</a:t>
            </a: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9438" y="1965715"/>
            <a:ext cx="6732415" cy="3786983"/>
          </a:xfrm>
          <a:custGeom>
            <a:avLst/>
            <a:gdLst/>
            <a:ahLst/>
            <a:cxnLst/>
            <a:rect l="l" t="t" r="r" b="b"/>
            <a:pathLst>
              <a:path w="6732415" h="3786983">
                <a:moveTo>
                  <a:pt x="0" y="0"/>
                </a:moveTo>
                <a:lnTo>
                  <a:pt x="6732415" y="0"/>
                </a:lnTo>
                <a:lnTo>
                  <a:pt x="6732415" y="3786983"/>
                </a:lnTo>
                <a:lnTo>
                  <a:pt x="0" y="3786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7764" y="1965715"/>
            <a:ext cx="4337416" cy="7710963"/>
          </a:xfrm>
          <a:custGeom>
            <a:avLst/>
            <a:gdLst/>
            <a:ahLst/>
            <a:cxnLst/>
            <a:rect l="l" t="t" r="r" b="b"/>
            <a:pathLst>
              <a:path w="4337416" h="7710963">
                <a:moveTo>
                  <a:pt x="0" y="0"/>
                </a:moveTo>
                <a:lnTo>
                  <a:pt x="4337416" y="0"/>
                </a:lnTo>
                <a:lnTo>
                  <a:pt x="4337416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09438" y="5889694"/>
            <a:ext cx="6732415" cy="3786983"/>
          </a:xfrm>
          <a:custGeom>
            <a:avLst/>
            <a:gdLst/>
            <a:ahLst/>
            <a:cxnLst/>
            <a:rect l="l" t="t" r="r" b="b"/>
            <a:pathLst>
              <a:path w="6732415" h="3786983">
                <a:moveTo>
                  <a:pt x="0" y="0"/>
                </a:moveTo>
                <a:lnTo>
                  <a:pt x="6732415" y="0"/>
                </a:lnTo>
                <a:lnTo>
                  <a:pt x="6732415" y="3786984"/>
                </a:lnTo>
                <a:lnTo>
                  <a:pt x="0" y="3786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36321" y="590360"/>
            <a:ext cx="15615358" cy="91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299" spc="125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Adapted bikes - Hoegaarden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1172" y="2588319"/>
            <a:ext cx="5172939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elderly home</a:t>
            </a: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Trained staff 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implemented in daily routine activities and wellbeing of elderly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guideline </a:t>
            </a:r>
            <a:r>
              <a:rPr lang="en-US" sz="2499" spc="24">
                <a:solidFill>
                  <a:srgbClr val="414754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How to ride a wheelchair transporter bike?</a:t>
            </a: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2719" y="2149336"/>
            <a:ext cx="4337416" cy="7710963"/>
          </a:xfrm>
          <a:custGeom>
            <a:avLst/>
            <a:gdLst/>
            <a:ahLst/>
            <a:cxnLst/>
            <a:rect l="l" t="t" r="r" b="b"/>
            <a:pathLst>
              <a:path w="4337416" h="7710963">
                <a:moveTo>
                  <a:pt x="0" y="0"/>
                </a:moveTo>
                <a:lnTo>
                  <a:pt x="4337416" y="0"/>
                </a:lnTo>
                <a:lnTo>
                  <a:pt x="433741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99136" y="2149336"/>
            <a:ext cx="6360164" cy="3577592"/>
          </a:xfrm>
          <a:custGeom>
            <a:avLst/>
            <a:gdLst/>
            <a:ahLst/>
            <a:cxnLst/>
            <a:rect l="l" t="t" r="r" b="b"/>
            <a:pathLst>
              <a:path w="6360164" h="3577592">
                <a:moveTo>
                  <a:pt x="0" y="0"/>
                </a:moveTo>
                <a:lnTo>
                  <a:pt x="6360164" y="0"/>
                </a:lnTo>
                <a:lnTo>
                  <a:pt x="6360164" y="3577592"/>
                </a:lnTo>
                <a:lnTo>
                  <a:pt x="0" y="357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99136" y="6282706"/>
            <a:ext cx="6360164" cy="3577592"/>
          </a:xfrm>
          <a:custGeom>
            <a:avLst/>
            <a:gdLst/>
            <a:ahLst/>
            <a:cxnLst/>
            <a:rect l="l" t="t" r="r" b="b"/>
            <a:pathLst>
              <a:path w="6360164" h="3577592">
                <a:moveTo>
                  <a:pt x="0" y="0"/>
                </a:moveTo>
                <a:lnTo>
                  <a:pt x="6360164" y="0"/>
                </a:lnTo>
                <a:lnTo>
                  <a:pt x="6360164" y="3577592"/>
                </a:lnTo>
                <a:lnTo>
                  <a:pt x="0" y="357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36321" y="590360"/>
            <a:ext cx="15615358" cy="91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299" spc="125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Adapted bikes - Diest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1172" y="2588319"/>
            <a:ext cx="5172939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elderly home</a:t>
            </a: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trained fysio therapist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implemented in daily routine activities and wellbeing of elderly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guideline </a:t>
            </a:r>
            <a:r>
              <a:rPr lang="en-US" sz="2499" spc="24">
                <a:solidFill>
                  <a:srgbClr val="414754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How to ride a wheelchair bike?</a:t>
            </a: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9192" y="2039509"/>
            <a:ext cx="6566625" cy="3693727"/>
          </a:xfrm>
          <a:custGeom>
            <a:avLst/>
            <a:gdLst/>
            <a:ahLst/>
            <a:cxnLst/>
            <a:rect l="l" t="t" r="r" b="b"/>
            <a:pathLst>
              <a:path w="6566625" h="3693727">
                <a:moveTo>
                  <a:pt x="0" y="0"/>
                </a:moveTo>
                <a:lnTo>
                  <a:pt x="6566625" y="0"/>
                </a:lnTo>
                <a:lnTo>
                  <a:pt x="6566625" y="3693727"/>
                </a:lnTo>
                <a:lnTo>
                  <a:pt x="0" y="3693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72202" y="2039509"/>
            <a:ext cx="4334204" cy="7710963"/>
          </a:xfrm>
          <a:custGeom>
            <a:avLst/>
            <a:gdLst/>
            <a:ahLst/>
            <a:cxnLst/>
            <a:rect l="l" t="t" r="r" b="b"/>
            <a:pathLst>
              <a:path w="4334204" h="7710963">
                <a:moveTo>
                  <a:pt x="0" y="0"/>
                </a:moveTo>
                <a:lnTo>
                  <a:pt x="4334204" y="0"/>
                </a:lnTo>
                <a:lnTo>
                  <a:pt x="4334204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89192" y="6056745"/>
            <a:ext cx="6566625" cy="3693727"/>
          </a:xfrm>
          <a:custGeom>
            <a:avLst/>
            <a:gdLst/>
            <a:ahLst/>
            <a:cxnLst/>
            <a:rect l="l" t="t" r="r" b="b"/>
            <a:pathLst>
              <a:path w="6566625" h="3693727">
                <a:moveTo>
                  <a:pt x="0" y="0"/>
                </a:moveTo>
                <a:lnTo>
                  <a:pt x="6566625" y="0"/>
                </a:lnTo>
                <a:lnTo>
                  <a:pt x="6566625" y="3693727"/>
                </a:lnTo>
                <a:lnTo>
                  <a:pt x="0" y="3693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36321" y="590360"/>
            <a:ext cx="15615358" cy="91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299" spc="125">
                <a:solidFill>
                  <a:srgbClr val="414754"/>
                </a:solidFill>
                <a:latin typeface="Alfa Slab One"/>
                <a:ea typeface="Alfa Slab One"/>
                <a:cs typeface="Alfa Slab One"/>
                <a:sym typeface="Alfa Slab One"/>
              </a:rPr>
              <a:t>Inspiration Day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1172" y="2588319"/>
            <a:ext cx="5172939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Programme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Good examples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Project results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Testing</a:t>
            </a: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749"/>
              </a:lnSpc>
            </a:pPr>
            <a:r>
              <a:rPr lang="en-US" sz="2499" u="sng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 participants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>
                <a:solidFill>
                  <a:srgbClr val="41475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Cycling fun!</a:t>
            </a: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749"/>
              </a:lnSpc>
            </a:pPr>
            <a:endParaRPr lang="en-US" sz="2499" spc="24">
              <a:solidFill>
                <a:srgbClr val="41475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399</Words>
  <Application>Microsoft Office PowerPoint</Application>
  <PresentationFormat>Aangepast</PresentationFormat>
  <Paragraphs>123</Paragraphs>
  <Slides>15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Source Sans Pro Italics</vt:lpstr>
      <vt:lpstr>Source Sans Pro</vt:lpstr>
      <vt:lpstr>Source Sans Pro Bold</vt:lpstr>
      <vt:lpstr>Alfa Slab One</vt:lpstr>
      <vt:lpstr>Arial</vt:lpstr>
      <vt:lpstr>Calibri</vt:lpstr>
      <vt:lpstr>Open Sans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LEADER_Iedereen Mobiel</dc:title>
  <cp:lastModifiedBy>Pierre-Bernard Van Acker</cp:lastModifiedBy>
  <cp:revision>1</cp:revision>
  <dcterms:created xsi:type="dcterms:W3CDTF">2006-08-16T00:00:00Z</dcterms:created>
  <dcterms:modified xsi:type="dcterms:W3CDTF">2024-09-06T09:21:14Z</dcterms:modified>
  <dc:identifier>DAGE1P2yHrw</dc:identifier>
</cp:coreProperties>
</file>