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05600" cy="9944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iGbmXXTtWvXKPP3Wj28rZV/5A3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1: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0:notes"/>
          <p:cNvSpPr txBox="1"/>
          <p:nvPr>
            <p:ph idx="1" type="body"/>
          </p:nvPr>
        </p:nvSpPr>
        <p:spPr>
          <a:xfrm>
            <a:off x="685802"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31" name="Google Shape;231;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2: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96: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96: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53: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5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2063b103f6_0_124:notes"/>
          <p:cNvSpPr txBox="1"/>
          <p:nvPr>
            <p:ph idx="1" type="body"/>
          </p:nvPr>
        </p:nvSpPr>
        <p:spPr>
          <a:xfrm>
            <a:off x="680560"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Méliana</a:t>
            </a:r>
            <a:endParaRPr/>
          </a:p>
        </p:txBody>
      </p:sp>
      <p:sp>
        <p:nvSpPr>
          <p:cNvPr id="293" name="Google Shape;293;g22063b103f6_0_124: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4: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2: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310" name="Google Shape;310;p102: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2063b103f6_0_1:notes"/>
          <p:cNvSpPr txBox="1"/>
          <p:nvPr>
            <p:ph idx="1" type="body"/>
          </p:nvPr>
        </p:nvSpPr>
        <p:spPr>
          <a:xfrm>
            <a:off x="680560"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Méliana</a:t>
            </a:r>
            <a:endParaRPr/>
          </a:p>
        </p:txBody>
      </p:sp>
      <p:sp>
        <p:nvSpPr>
          <p:cNvPr id="320" name="Google Shape;320;g22063b103f6_0_1: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063b103f6_0_10:notes"/>
          <p:cNvSpPr txBox="1"/>
          <p:nvPr>
            <p:ph idx="1" type="body"/>
          </p:nvPr>
        </p:nvSpPr>
        <p:spPr>
          <a:xfrm>
            <a:off x="680560"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Méliana</a:t>
            </a:r>
            <a:endParaRPr/>
          </a:p>
        </p:txBody>
      </p:sp>
      <p:sp>
        <p:nvSpPr>
          <p:cNvPr id="330" name="Google Shape;330;g22063b103f6_0_10: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ff4799c3df_1_303: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gff4799c3df_1_30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97: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p97:notes"/>
          <p:cNvSpPr/>
          <p:nvPr>
            <p:ph idx="2" type="sldImg"/>
          </p:nvPr>
        </p:nvSpPr>
        <p:spPr>
          <a:xfrm>
            <a:off x="88900" y="746125"/>
            <a:ext cx="6629400"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2063b103f6_0_144:notes"/>
          <p:cNvSpPr txBox="1"/>
          <p:nvPr>
            <p:ph idx="1" type="body"/>
          </p:nvPr>
        </p:nvSpPr>
        <p:spPr>
          <a:xfrm>
            <a:off x="680560"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Méliana</a:t>
            </a:r>
            <a:endParaRPr/>
          </a:p>
        </p:txBody>
      </p:sp>
      <p:sp>
        <p:nvSpPr>
          <p:cNvPr id="353" name="Google Shape;353;g22063b103f6_0_144: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2063b103f6_0_153:notes"/>
          <p:cNvSpPr txBox="1"/>
          <p:nvPr>
            <p:ph idx="1" type="body"/>
          </p:nvPr>
        </p:nvSpPr>
        <p:spPr>
          <a:xfrm>
            <a:off x="680562"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g22063b103f6_0_153:notes"/>
          <p:cNvSpPr/>
          <p:nvPr>
            <p:ph idx="2" type="sldImg"/>
          </p:nvPr>
        </p:nvSpPr>
        <p:spPr>
          <a:xfrm>
            <a:off x="88900" y="746125"/>
            <a:ext cx="66279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2:notes"/>
          <p:cNvSpPr txBox="1"/>
          <p:nvPr>
            <p:ph idx="1" type="body"/>
          </p:nvPr>
        </p:nvSpPr>
        <p:spPr>
          <a:xfrm>
            <a:off x="675363" y="5204339"/>
            <a:ext cx="5402901" cy="425809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24" name="Google Shape;124;p22:notes"/>
          <p:cNvSpPr/>
          <p:nvPr>
            <p:ph idx="2" type="sldImg"/>
          </p:nvPr>
        </p:nvSpPr>
        <p:spPr>
          <a:xfrm>
            <a:off x="134938" y="1352550"/>
            <a:ext cx="6483350" cy="3648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2: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59" name="Google Shape;159;p52: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ff4799c3df_1_119: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gff4799c3df_1_119: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063b103f6_0_133:notes"/>
          <p:cNvSpPr txBox="1"/>
          <p:nvPr>
            <p:ph idx="1" type="body"/>
          </p:nvPr>
        </p:nvSpPr>
        <p:spPr>
          <a:xfrm>
            <a:off x="680560" y="4723448"/>
            <a:ext cx="5444400" cy="447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a:t>Méliana</a:t>
            </a:r>
            <a:endParaRPr/>
          </a:p>
        </p:txBody>
      </p:sp>
      <p:sp>
        <p:nvSpPr>
          <p:cNvPr id="175" name="Google Shape;175;g22063b103f6_0_133:notes"/>
          <p:cNvSpPr/>
          <p:nvPr>
            <p:ph idx="2" type="sldImg"/>
          </p:nvPr>
        </p:nvSpPr>
        <p:spPr>
          <a:xfrm>
            <a:off x="378089" y="745808"/>
            <a:ext cx="6049500" cy="37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0562" y="4723448"/>
            <a:ext cx="5444490" cy="447484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3:notes"/>
          <p:cNvSpPr/>
          <p:nvPr>
            <p:ph idx="2" type="sldImg"/>
          </p:nvPr>
        </p:nvSpPr>
        <p:spPr>
          <a:xfrm>
            <a:off x="88900" y="746125"/>
            <a:ext cx="6627813" cy="372903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9:notes"/>
          <p:cNvSpPr txBox="1"/>
          <p:nvPr>
            <p:ph idx="1" type="body"/>
          </p:nvPr>
        </p:nvSpPr>
        <p:spPr>
          <a:xfrm>
            <a:off x="685802"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15" name="Google Shape;215;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jpg"/><Relationship Id="rId4" Type="http://schemas.openxmlformats.org/officeDocument/2006/relationships/image" Target="../media/image1.jpg"/><Relationship Id="rId11" Type="http://schemas.openxmlformats.org/officeDocument/2006/relationships/image" Target="../media/image17.png"/><Relationship Id="rId10" Type="http://schemas.openxmlformats.org/officeDocument/2006/relationships/image" Target="../media/image10.png"/><Relationship Id="rId9"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4.jpg"/><Relationship Id="rId7" Type="http://schemas.openxmlformats.org/officeDocument/2006/relationships/image" Target="../media/image3.jpg"/><Relationship Id="rId8"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79" name="Shape 79"/>
        <p:cNvGrpSpPr/>
        <p:nvPr/>
      </p:nvGrpSpPr>
      <p:grpSpPr>
        <a:xfrm>
          <a:off x="0" y="0"/>
          <a:ext cx="0" cy="0"/>
          <a:chOff x="0" y="0"/>
          <a:chExt cx="0" cy="0"/>
        </a:xfrm>
      </p:grpSpPr>
      <p:sp>
        <p:nvSpPr>
          <p:cNvPr id="80" name="Google Shape;8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85" name="Shape 85"/>
        <p:cNvGrpSpPr/>
        <p:nvPr/>
      </p:nvGrpSpPr>
      <p:grpSpPr>
        <a:xfrm>
          <a:off x="0" y="0"/>
          <a:ext cx="0" cy="0"/>
          <a:chOff x="0" y="0"/>
          <a:chExt cx="0" cy="0"/>
        </a:xfrm>
      </p:grpSpPr>
      <p:sp>
        <p:nvSpPr>
          <p:cNvPr id="86" name="Google Shape;86;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7" name="Shape 17"/>
        <p:cNvGrpSpPr/>
        <p:nvPr/>
      </p:nvGrpSpPr>
      <p:grpSpPr>
        <a:xfrm>
          <a:off x="0" y="0"/>
          <a:ext cx="0" cy="0"/>
          <a:chOff x="0" y="0"/>
          <a:chExt cx="0" cy="0"/>
        </a:xfrm>
      </p:grpSpPr>
      <p:sp>
        <p:nvSpPr>
          <p:cNvPr id="18" name="Google Shape;1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grpSp>
        <p:nvGrpSpPr>
          <p:cNvPr id="21" name="Google Shape;21;p28"/>
          <p:cNvGrpSpPr/>
          <p:nvPr/>
        </p:nvGrpSpPr>
        <p:grpSpPr>
          <a:xfrm>
            <a:off x="4516702" y="6224321"/>
            <a:ext cx="3333407" cy="314591"/>
            <a:chOff x="706216" y="5182387"/>
            <a:chExt cx="11485784" cy="985116"/>
          </a:xfrm>
        </p:grpSpPr>
        <p:pic>
          <p:nvPicPr>
            <p:cNvPr descr="C:\Users\nbalair\Downloads\Logo_CapNord.jpg" id="22" name="Google Shape;22;p28"/>
            <p:cNvPicPr preferRelativeResize="0"/>
            <p:nvPr/>
          </p:nvPicPr>
          <p:blipFill rotWithShape="1">
            <a:blip r:embed="rId2">
              <a:alphaModFix/>
            </a:blip>
            <a:srcRect b="0" l="0" r="0" t="0"/>
            <a:stretch/>
          </p:blipFill>
          <p:spPr>
            <a:xfrm>
              <a:off x="4448700" y="5500192"/>
              <a:ext cx="816610" cy="639888"/>
            </a:xfrm>
            <a:prstGeom prst="rect">
              <a:avLst/>
            </a:prstGeom>
            <a:noFill/>
            <a:ln>
              <a:noFill/>
            </a:ln>
          </p:spPr>
        </p:pic>
        <p:pic>
          <p:nvPicPr>
            <p:cNvPr descr="C:\Users\nbalair\Desktop\FICHES ACTIONS et CRITERES\LOGOS-PUB\L'europe en Mque FEADER.jpg" id="23" name="Google Shape;23;p28"/>
            <p:cNvPicPr preferRelativeResize="0"/>
            <p:nvPr/>
          </p:nvPicPr>
          <p:blipFill rotWithShape="1">
            <a:blip r:embed="rId3">
              <a:alphaModFix/>
            </a:blip>
            <a:srcRect b="0" l="0" r="0" t="0"/>
            <a:stretch/>
          </p:blipFill>
          <p:spPr>
            <a:xfrm>
              <a:off x="706216" y="5531298"/>
              <a:ext cx="873125" cy="611956"/>
            </a:xfrm>
            <a:prstGeom prst="rect">
              <a:avLst/>
            </a:prstGeom>
            <a:noFill/>
            <a:ln>
              <a:noFill/>
            </a:ln>
          </p:spPr>
        </p:pic>
        <p:pic>
          <p:nvPicPr>
            <p:cNvPr descr="C:\Users\nbalair\Desktop\FICHES ACTIONS et CRITERES\LOGOS-PUB\CTM.jpg" id="24" name="Google Shape;24;p28"/>
            <p:cNvPicPr preferRelativeResize="0"/>
            <p:nvPr/>
          </p:nvPicPr>
          <p:blipFill rotWithShape="1">
            <a:blip r:embed="rId4">
              <a:alphaModFix/>
            </a:blip>
            <a:srcRect b="0" l="0" r="0" t="0"/>
            <a:stretch/>
          </p:blipFill>
          <p:spPr>
            <a:xfrm>
              <a:off x="3349073" y="5531298"/>
              <a:ext cx="914400" cy="577677"/>
            </a:xfrm>
            <a:prstGeom prst="rect">
              <a:avLst/>
            </a:prstGeom>
            <a:noFill/>
            <a:ln>
              <a:noFill/>
            </a:ln>
          </p:spPr>
        </p:pic>
        <p:pic>
          <p:nvPicPr>
            <p:cNvPr descr="C:\Users\nbalair\Downloads\Logo CAESM.jpg" id="25" name="Google Shape;25;p28"/>
            <p:cNvPicPr preferRelativeResize="0"/>
            <p:nvPr/>
          </p:nvPicPr>
          <p:blipFill rotWithShape="1">
            <a:blip r:embed="rId5">
              <a:alphaModFix/>
            </a:blip>
            <a:srcRect b="0" l="0" r="0" t="0"/>
            <a:stretch/>
          </p:blipFill>
          <p:spPr>
            <a:xfrm>
              <a:off x="7199089" y="5316238"/>
              <a:ext cx="1008380" cy="808747"/>
            </a:xfrm>
            <a:prstGeom prst="rect">
              <a:avLst/>
            </a:prstGeom>
            <a:noFill/>
            <a:ln>
              <a:noFill/>
            </a:ln>
          </p:spPr>
        </p:pic>
        <p:pic>
          <p:nvPicPr>
            <p:cNvPr descr="C:\Users\nbalair\Desktop\FICHES ACTIONS et CRITERES\LOGOS-PUB\logo_UE_drapeau.jpg" id="26" name="Google Shape;26;p28"/>
            <p:cNvPicPr preferRelativeResize="0"/>
            <p:nvPr/>
          </p:nvPicPr>
          <p:blipFill rotWithShape="1">
            <a:blip r:embed="rId6">
              <a:alphaModFix/>
            </a:blip>
            <a:srcRect b="0" l="0" r="0" t="0"/>
            <a:stretch/>
          </p:blipFill>
          <p:spPr>
            <a:xfrm>
              <a:off x="1671154" y="5577765"/>
              <a:ext cx="756285" cy="589738"/>
            </a:xfrm>
            <a:prstGeom prst="rect">
              <a:avLst/>
            </a:prstGeom>
            <a:noFill/>
            <a:ln>
              <a:noFill/>
            </a:ln>
          </p:spPr>
        </p:pic>
        <p:pic>
          <p:nvPicPr>
            <p:cNvPr descr="C:\Users\nbalair\Desktop\FICHES ACTIONS et CRITERES\LOGOS-PUB\Logo CACEM.jpg" id="27" name="Google Shape;27;p28"/>
            <p:cNvPicPr preferRelativeResize="0"/>
            <p:nvPr/>
          </p:nvPicPr>
          <p:blipFill rotWithShape="1">
            <a:blip r:embed="rId7">
              <a:alphaModFix/>
            </a:blip>
            <a:srcRect b="0" l="0" r="0" t="0"/>
            <a:stretch/>
          </p:blipFill>
          <p:spPr>
            <a:xfrm>
              <a:off x="5428074" y="5696334"/>
              <a:ext cx="1621155" cy="377712"/>
            </a:xfrm>
            <a:prstGeom prst="rect">
              <a:avLst/>
            </a:prstGeom>
            <a:noFill/>
            <a:ln>
              <a:noFill/>
            </a:ln>
          </p:spPr>
        </p:pic>
        <p:pic>
          <p:nvPicPr>
            <p:cNvPr descr="C:\Users\nbalair\Downloads\LOGO_RIDF_2019_COULEUR.png" id="28" name="Google Shape;28;p28"/>
            <p:cNvPicPr preferRelativeResize="0"/>
            <p:nvPr/>
          </p:nvPicPr>
          <p:blipFill rotWithShape="1">
            <a:blip r:embed="rId8">
              <a:alphaModFix/>
            </a:blip>
            <a:srcRect b="0" l="0" r="0" t="0"/>
            <a:stretch/>
          </p:blipFill>
          <p:spPr>
            <a:xfrm>
              <a:off x="9161239" y="5559432"/>
              <a:ext cx="1308100" cy="476107"/>
            </a:xfrm>
            <a:prstGeom prst="rect">
              <a:avLst/>
            </a:prstGeom>
            <a:noFill/>
            <a:ln>
              <a:noFill/>
            </a:ln>
          </p:spPr>
        </p:pic>
        <p:pic>
          <p:nvPicPr>
            <p:cNvPr descr="C:\Users\nbalair\Desktop\FICHES ACTIONS et CRITERES\LOGOS-PUB\LEADER_-_hdprint-01.jpg" id="29" name="Google Shape;29;p28"/>
            <p:cNvPicPr preferRelativeResize="0"/>
            <p:nvPr/>
          </p:nvPicPr>
          <p:blipFill rotWithShape="1">
            <a:blip r:embed="rId9">
              <a:alphaModFix/>
            </a:blip>
            <a:srcRect b="0" l="0" r="0" t="0"/>
            <a:stretch/>
          </p:blipFill>
          <p:spPr>
            <a:xfrm>
              <a:off x="2624114" y="5565260"/>
              <a:ext cx="549910" cy="544032"/>
            </a:xfrm>
            <a:prstGeom prst="rect">
              <a:avLst/>
            </a:prstGeom>
            <a:noFill/>
            <a:ln>
              <a:noFill/>
            </a:ln>
          </p:spPr>
        </p:pic>
        <p:pic>
          <p:nvPicPr>
            <p:cNvPr descr="Conseil départemental des Yvelines | PatriNat, centre d'expertise et de  données sur le patrimoine naturel" id="30" name="Google Shape;30;p28"/>
            <p:cNvPicPr preferRelativeResize="0"/>
            <p:nvPr/>
          </p:nvPicPr>
          <p:blipFill rotWithShape="1">
            <a:blip r:embed="rId10">
              <a:alphaModFix/>
            </a:blip>
            <a:srcRect b="38251" l="3761" r="6758" t="31506"/>
            <a:stretch/>
          </p:blipFill>
          <p:spPr>
            <a:xfrm>
              <a:off x="10450004" y="5525267"/>
              <a:ext cx="1741996" cy="589737"/>
            </a:xfrm>
            <a:prstGeom prst="rect">
              <a:avLst/>
            </a:prstGeom>
            <a:noFill/>
            <a:ln>
              <a:noFill/>
            </a:ln>
          </p:spPr>
        </p:pic>
        <p:pic>
          <p:nvPicPr>
            <p:cNvPr descr="C:\Users\nbalair\Downloads\Copie de Logo Leader seine aval transparent grand format.png" id="31" name="Google Shape;31;p28"/>
            <p:cNvPicPr preferRelativeResize="0"/>
            <p:nvPr/>
          </p:nvPicPr>
          <p:blipFill rotWithShape="1">
            <a:blip r:embed="rId11">
              <a:alphaModFix/>
            </a:blip>
            <a:srcRect b="0" l="0" r="0" t="0"/>
            <a:stretch/>
          </p:blipFill>
          <p:spPr>
            <a:xfrm>
              <a:off x="8246262" y="5182387"/>
              <a:ext cx="803910" cy="907778"/>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2" name="Shape 32"/>
        <p:cNvGrpSpPr/>
        <p:nvPr/>
      </p:nvGrpSpPr>
      <p:grpSpPr>
        <a:xfrm>
          <a:off x="0" y="0"/>
          <a:ext cx="0" cy="0"/>
          <a:chOff x="0" y="0"/>
          <a:chExt cx="0" cy="0"/>
        </a:xfrm>
      </p:grpSpPr>
      <p:sp>
        <p:nvSpPr>
          <p:cNvPr id="33" name="Google Shape;3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43" name="Shape 43"/>
        <p:cNvGrpSpPr/>
        <p:nvPr/>
      </p:nvGrpSpPr>
      <p:grpSpPr>
        <a:xfrm>
          <a:off x="0" y="0"/>
          <a:ext cx="0" cy="0"/>
          <a:chOff x="0" y="0"/>
          <a:chExt cx="0" cy="0"/>
        </a:xfrm>
      </p:grpSpPr>
      <p:sp>
        <p:nvSpPr>
          <p:cNvPr id="44" name="Google Shape;44;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49" name="Shape 49"/>
        <p:cNvGrpSpPr/>
        <p:nvPr/>
      </p:nvGrpSpPr>
      <p:grpSpPr>
        <a:xfrm>
          <a:off x="0" y="0"/>
          <a:ext cx="0" cy="0"/>
          <a:chOff x="0" y="0"/>
          <a:chExt cx="0" cy="0"/>
        </a:xfrm>
      </p:grpSpPr>
      <p:sp>
        <p:nvSpPr>
          <p:cNvPr id="50" name="Google Shape;5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56" name="Shape 56"/>
        <p:cNvGrpSpPr/>
        <p:nvPr/>
      </p:nvGrpSpPr>
      <p:grpSpPr>
        <a:xfrm>
          <a:off x="0" y="0"/>
          <a:ext cx="0" cy="0"/>
          <a:chOff x="0" y="0"/>
          <a:chExt cx="0" cy="0"/>
        </a:xfrm>
      </p:grpSpPr>
      <p:sp>
        <p:nvSpPr>
          <p:cNvPr id="57" name="Google Shape;57;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72" name="Shape 72"/>
        <p:cNvGrpSpPr/>
        <p:nvPr/>
      </p:nvGrpSpPr>
      <p:grpSpPr>
        <a:xfrm>
          <a:off x="0" y="0"/>
          <a:ext cx="0" cy="0"/>
          <a:chOff x="0" y="0"/>
          <a:chExt cx="0" cy="0"/>
        </a:xfrm>
      </p:grpSpPr>
      <p:sp>
        <p:nvSpPr>
          <p:cNvPr id="73" name="Google Shape;73;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5"/>
          <p:cNvSpPr/>
          <p:nvPr>
            <p:ph idx="2" type="pic"/>
          </p:nvPr>
        </p:nvSpPr>
        <p:spPr>
          <a:xfrm>
            <a:off x="5183188" y="987425"/>
            <a:ext cx="6172200" cy="4873625"/>
          </a:xfrm>
          <a:prstGeom prst="rect">
            <a:avLst/>
          </a:prstGeom>
          <a:noFill/>
          <a:ln>
            <a:noFill/>
          </a:ln>
        </p:spPr>
      </p:sp>
      <p:sp>
        <p:nvSpPr>
          <p:cNvPr id="75" name="Google Shape;75;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3.jpg"/><Relationship Id="rId13" Type="http://schemas.openxmlformats.org/officeDocument/2006/relationships/image" Target="../media/image10.png"/><Relationship Id="rId12"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4.jpg"/><Relationship Id="rId14" Type="http://schemas.openxmlformats.org/officeDocument/2006/relationships/image" Target="../media/image17.png"/><Relationship Id="rId5" Type="http://schemas.openxmlformats.org/officeDocument/2006/relationships/image" Target="../media/image2.jpg"/><Relationship Id="rId6" Type="http://schemas.openxmlformats.org/officeDocument/2006/relationships/image" Target="../media/image5.jpg"/><Relationship Id="rId7" Type="http://schemas.openxmlformats.org/officeDocument/2006/relationships/image" Target="../media/image1.jpg"/><Relationship Id="rId8" Type="http://schemas.openxmlformats.org/officeDocument/2006/relationships/image" Target="../media/image7.jpg"/></Relationships>
</file>

<file path=ppt/slides/_rels/slide10.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58.jpg"/><Relationship Id="rId9" Type="http://schemas.openxmlformats.org/officeDocument/2006/relationships/image" Target="../media/image42.jpg"/><Relationship Id="rId5" Type="http://schemas.openxmlformats.org/officeDocument/2006/relationships/image" Target="../media/image45.jpg"/><Relationship Id="rId6" Type="http://schemas.openxmlformats.org/officeDocument/2006/relationships/image" Target="../media/image49.jpg"/><Relationship Id="rId7" Type="http://schemas.openxmlformats.org/officeDocument/2006/relationships/image" Target="../media/image55.jpg"/><Relationship Id="rId8" Type="http://schemas.openxmlformats.org/officeDocument/2006/relationships/image" Target="../media/image5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hyperlink" Target="http://drive.google.com/file/d/1JzkXSf14spaR4WgC5YCqJLfWOWMkaPJA/view" TargetMode="External"/><Relationship Id="rId5" Type="http://schemas.openxmlformats.org/officeDocument/2006/relationships/image" Target="../media/image5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youtu.be/LUy16Zbw97o?si=g0zc9-rWITEwBTns" TargetMode="External"/><Relationship Id="rId4" Type="http://schemas.openxmlformats.org/officeDocument/2006/relationships/hyperlink" Target="https://youtu.be/A1y9lod7API?si=HMrtKXs8TykJ3ucy" TargetMode="External"/><Relationship Id="rId5" Type="http://schemas.openxmlformats.org/officeDocument/2006/relationships/hyperlink" Target="https://youtu.be/Kb-aMXmVZ5E?si=PXU502qzoG653hFk" TargetMode="External"/><Relationship Id="rId6" Type="http://schemas.openxmlformats.org/officeDocument/2006/relationships/hyperlink" Target="https://youtu.be/LEU7fkrVNpM?si=26OYZ3hM_7wjQRaA" TargetMode="External"/><Relationship Id="rId7" Type="http://schemas.openxmlformats.org/officeDocument/2006/relationships/hyperlink" Target="https://youtu.be/8LWpei1Koa8?si=4vW3YBupE6ghVrGc" TargetMode="External"/><Relationship Id="rId8"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57.png"/><Relationship Id="rId9" Type="http://schemas.openxmlformats.org/officeDocument/2006/relationships/image" Target="../media/image50.jpg"/><Relationship Id="rId5" Type="http://schemas.openxmlformats.org/officeDocument/2006/relationships/image" Target="../media/image54.png"/><Relationship Id="rId6" Type="http://schemas.openxmlformats.org/officeDocument/2006/relationships/image" Target="../media/image52.png"/><Relationship Id="rId7" Type="http://schemas.openxmlformats.org/officeDocument/2006/relationships/image" Target="../media/image47.png"/><Relationship Id="rId8" Type="http://schemas.openxmlformats.org/officeDocument/2006/relationships/hyperlink" Target="http://drive.google.com/file/d/1IOJKEQql8_9Tyoyx1mdisU-q7SmQLve5/view"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74.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youtu.be/F9oRMyWabZg" TargetMode="External"/><Relationship Id="rId4" Type="http://schemas.openxmlformats.org/officeDocument/2006/relationships/hyperlink" Target="https://youtu.be/YWEJ3sVGOvY" TargetMode="External"/><Relationship Id="rId5" Type="http://schemas.openxmlformats.org/officeDocument/2006/relationships/hyperlink" Target="https://youtu.be/O_0wCXNy2e0" TargetMode="External"/><Relationship Id="rId6" Type="http://schemas.openxmlformats.org/officeDocument/2006/relationships/image" Target="../media/image59.jpg"/><Relationship Id="rId7" Type="http://schemas.openxmlformats.org/officeDocument/2006/relationships/image" Target="../media/image6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66.png"/><Relationship Id="rId5"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7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67.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61.png"/><Relationship Id="rId8"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5.jpg"/><Relationship Id="rId4" Type="http://schemas.openxmlformats.org/officeDocument/2006/relationships/image" Target="../media/image24.jpg"/><Relationship Id="rId5" Type="http://schemas.openxmlformats.org/officeDocument/2006/relationships/image" Target="../media/image27.jpg"/><Relationship Id="rId6" Type="http://schemas.openxmlformats.org/officeDocument/2006/relationships/image" Target="../media/image26.jpg"/><Relationship Id="rId7"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32.jpg"/><Relationship Id="rId7" Type="http://schemas.openxmlformats.org/officeDocument/2006/relationships/image" Target="../media/image30.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43.png"/><Relationship Id="rId9" Type="http://schemas.openxmlformats.org/officeDocument/2006/relationships/image" Target="../media/image30.png"/><Relationship Id="rId5" Type="http://schemas.openxmlformats.org/officeDocument/2006/relationships/image" Target="../media/image14.png"/><Relationship Id="rId6" Type="http://schemas.openxmlformats.org/officeDocument/2006/relationships/image" Target="../media/image35.png"/><Relationship Id="rId7" Type="http://schemas.openxmlformats.org/officeDocument/2006/relationships/image" Target="../media/image28.png"/><Relationship Id="rId8" Type="http://schemas.openxmlformats.org/officeDocument/2006/relationships/image" Target="../media/image32.jpg"/></Relationships>
</file>

<file path=ppt/slides/_rels/slide9.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image" Target="../media/image38.png"/><Relationship Id="rId12"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22.png"/><Relationship Id="rId9" Type="http://schemas.openxmlformats.org/officeDocument/2006/relationships/image" Target="../media/image41.jpg"/><Relationship Id="rId5" Type="http://schemas.openxmlformats.org/officeDocument/2006/relationships/image" Target="../media/image53.jpg"/><Relationship Id="rId6" Type="http://schemas.openxmlformats.org/officeDocument/2006/relationships/image" Target="../media/image39.jpg"/><Relationship Id="rId7" Type="http://schemas.openxmlformats.org/officeDocument/2006/relationships/image" Target="../media/image40.jpg"/><Relationship Id="rId8"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
          <p:cNvPicPr preferRelativeResize="0"/>
          <p:nvPr/>
        </p:nvPicPr>
        <p:blipFill rotWithShape="1">
          <a:blip r:embed="rId3">
            <a:alphaModFix/>
          </a:blip>
          <a:srcRect b="23167" l="0" r="0" t="0"/>
          <a:stretch/>
        </p:blipFill>
        <p:spPr>
          <a:xfrm>
            <a:off x="0" y="8120"/>
            <a:ext cx="12192000" cy="2857997"/>
          </a:xfrm>
          <a:prstGeom prst="rect">
            <a:avLst/>
          </a:prstGeom>
          <a:noFill/>
          <a:ln>
            <a:noFill/>
          </a:ln>
        </p:spPr>
      </p:pic>
      <p:grpSp>
        <p:nvGrpSpPr>
          <p:cNvPr id="96" name="Google Shape;96;p1"/>
          <p:cNvGrpSpPr/>
          <p:nvPr/>
        </p:nvGrpSpPr>
        <p:grpSpPr>
          <a:xfrm>
            <a:off x="263007" y="2866117"/>
            <a:ext cx="11739393" cy="3729083"/>
            <a:chOff x="259570" y="2855417"/>
            <a:chExt cx="11927100" cy="3192295"/>
          </a:xfrm>
        </p:grpSpPr>
        <p:pic>
          <p:nvPicPr>
            <p:cNvPr descr="https://lh5.googleusercontent.com/4Xg4NQlAYBCjMxclsCNSUBN78DF8p1W25El8ar8D8E7HJJ7qC8IZ7fnrOehGm13RUE7igLsXoeCf5Jx8-abuOGCvL_XJ05MilKwGPqS52a5kviZJwA1kKbbJ6EQpir_4wbM9X8zxQw5w_gWyh2ZW2Q=s2048" id="97" name="Google Shape;97;p1"/>
            <p:cNvPicPr preferRelativeResize="0"/>
            <p:nvPr/>
          </p:nvPicPr>
          <p:blipFill rotWithShape="1">
            <a:blip r:embed="rId4">
              <a:alphaModFix/>
            </a:blip>
            <a:srcRect b="0" l="0" r="0" t="0"/>
            <a:stretch/>
          </p:blipFill>
          <p:spPr>
            <a:xfrm>
              <a:off x="10337073" y="2855417"/>
              <a:ext cx="1849597" cy="1404491"/>
            </a:xfrm>
            <a:prstGeom prst="rect">
              <a:avLst/>
            </a:prstGeom>
            <a:noFill/>
            <a:ln>
              <a:noFill/>
            </a:ln>
          </p:spPr>
        </p:pic>
        <p:sp>
          <p:nvSpPr>
            <p:cNvPr id="98" name="Google Shape;98;p1"/>
            <p:cNvSpPr/>
            <p:nvPr/>
          </p:nvSpPr>
          <p:spPr>
            <a:xfrm>
              <a:off x="259570" y="3702130"/>
              <a:ext cx="11927100" cy="123828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A3838"/>
                </a:buClr>
                <a:buSzPts val="2400"/>
                <a:buFont typeface="Arial"/>
                <a:buNone/>
              </a:pPr>
              <a:r>
                <a:rPr b="1" i="0" lang="fr-FR" sz="2800" u="none" cap="none" strike="noStrike">
                  <a:solidFill>
                    <a:srgbClr val="548135"/>
                  </a:solidFill>
                  <a:latin typeface="Arial"/>
                  <a:ea typeface="Arial"/>
                  <a:cs typeface="Arial"/>
                  <a:sym typeface="Arial"/>
                </a:rPr>
                <a:t>« </a:t>
              </a:r>
              <a:r>
                <a:rPr b="1" i="0" lang="fr-FR" sz="3200" u="none" cap="none" strike="noStrike">
                  <a:solidFill>
                    <a:srgbClr val="548135"/>
                  </a:solidFill>
                  <a:latin typeface="Calibri"/>
                  <a:ea typeface="Calibri"/>
                  <a:cs typeface="Calibri"/>
                  <a:sym typeface="Calibri"/>
                </a:rPr>
                <a:t>Faire des produits locaux et des circuits de proximité </a:t>
              </a:r>
              <a:endParaRPr b="0" i="0" sz="900" u="none" cap="none" strike="noStrike">
                <a:solidFill>
                  <a:srgbClr val="548135"/>
                </a:solidFill>
                <a:latin typeface="Calibri"/>
                <a:ea typeface="Calibri"/>
                <a:cs typeface="Calibri"/>
                <a:sym typeface="Calibri"/>
              </a:endParaRPr>
            </a:p>
            <a:p>
              <a:pPr indent="0" lvl="0" marL="0" marR="0" rtl="0" algn="l">
                <a:lnSpc>
                  <a:spcPct val="100000"/>
                </a:lnSpc>
                <a:spcBef>
                  <a:spcPts val="0"/>
                </a:spcBef>
                <a:spcAft>
                  <a:spcPts val="0"/>
                </a:spcAft>
                <a:buClr>
                  <a:srgbClr val="3A3838"/>
                </a:buClr>
                <a:buSzPts val="2400"/>
                <a:buFont typeface="Arial"/>
                <a:buNone/>
              </a:pPr>
              <a:r>
                <a:rPr b="1" i="0" lang="fr-FR" sz="3200" u="none" cap="none" strike="noStrike">
                  <a:solidFill>
                    <a:srgbClr val="548135"/>
                  </a:solidFill>
                  <a:latin typeface="Calibri"/>
                  <a:ea typeface="Calibri"/>
                  <a:cs typeface="Calibri"/>
                  <a:sym typeface="Calibri"/>
                </a:rPr>
                <a:t>un levier de développement économique pour le territoire » </a:t>
              </a:r>
              <a:endParaRPr b="0" i="0" sz="900" u="none" cap="none" strike="noStrike">
                <a:solidFill>
                  <a:srgbClr val="548135"/>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Arial"/>
                <a:buNone/>
              </a:pPr>
              <a:r>
                <a:t/>
              </a:r>
              <a:endParaRPr b="0" i="0" sz="2400" u="none" cap="none" strike="noStrike">
                <a:solidFill>
                  <a:srgbClr val="548135"/>
                </a:solidFill>
                <a:latin typeface="Arial"/>
                <a:ea typeface="Arial"/>
                <a:cs typeface="Arial"/>
                <a:sym typeface="Arial"/>
              </a:endParaRPr>
            </a:p>
          </p:txBody>
        </p:sp>
        <p:grpSp>
          <p:nvGrpSpPr>
            <p:cNvPr id="99" name="Google Shape;99;p1"/>
            <p:cNvGrpSpPr/>
            <p:nvPr/>
          </p:nvGrpSpPr>
          <p:grpSpPr>
            <a:xfrm>
              <a:off x="323981" y="5062596"/>
              <a:ext cx="11514911" cy="985116"/>
              <a:chOff x="677089" y="5182387"/>
              <a:chExt cx="11514911" cy="985116"/>
            </a:xfrm>
          </p:grpSpPr>
          <p:pic>
            <p:nvPicPr>
              <p:cNvPr descr="C:\Users\nbalair\Downloads\Logo_CapNord.jpg" id="100" name="Google Shape;100;p1"/>
              <p:cNvPicPr preferRelativeResize="0"/>
              <p:nvPr/>
            </p:nvPicPr>
            <p:blipFill rotWithShape="1">
              <a:blip r:embed="rId5">
                <a:alphaModFix/>
              </a:blip>
              <a:srcRect b="0" l="0" r="0" t="0"/>
              <a:stretch/>
            </p:blipFill>
            <p:spPr>
              <a:xfrm>
                <a:off x="4448700" y="5500192"/>
                <a:ext cx="816610" cy="639888"/>
              </a:xfrm>
              <a:prstGeom prst="rect">
                <a:avLst/>
              </a:prstGeom>
              <a:noFill/>
              <a:ln>
                <a:noFill/>
              </a:ln>
            </p:spPr>
          </p:pic>
          <p:pic>
            <p:nvPicPr>
              <p:cNvPr descr="C:\Users\nbalair\Desktop\FICHES ACTIONS et CRITERES\LOGOS-PUB\L'europe en Mque FEADER.jpg" id="101" name="Google Shape;101;p1"/>
              <p:cNvPicPr preferRelativeResize="0"/>
              <p:nvPr/>
            </p:nvPicPr>
            <p:blipFill rotWithShape="1">
              <a:blip r:embed="rId6">
                <a:alphaModFix/>
              </a:blip>
              <a:srcRect b="0" l="0" r="0" t="0"/>
              <a:stretch/>
            </p:blipFill>
            <p:spPr>
              <a:xfrm>
                <a:off x="677089" y="5531298"/>
                <a:ext cx="873125" cy="611956"/>
              </a:xfrm>
              <a:prstGeom prst="rect">
                <a:avLst/>
              </a:prstGeom>
              <a:noFill/>
              <a:ln>
                <a:noFill/>
              </a:ln>
            </p:spPr>
          </p:pic>
          <p:pic>
            <p:nvPicPr>
              <p:cNvPr descr="C:\Users\nbalair\Desktop\FICHES ACTIONS et CRITERES\LOGOS-PUB\CTM.jpg" id="102" name="Google Shape;102;p1"/>
              <p:cNvPicPr preferRelativeResize="0"/>
              <p:nvPr/>
            </p:nvPicPr>
            <p:blipFill rotWithShape="1">
              <a:blip r:embed="rId7">
                <a:alphaModFix/>
              </a:blip>
              <a:srcRect b="0" l="0" r="0" t="0"/>
              <a:stretch/>
            </p:blipFill>
            <p:spPr>
              <a:xfrm>
                <a:off x="3349073" y="5531298"/>
                <a:ext cx="914400" cy="577677"/>
              </a:xfrm>
              <a:prstGeom prst="rect">
                <a:avLst/>
              </a:prstGeom>
              <a:noFill/>
              <a:ln>
                <a:noFill/>
              </a:ln>
            </p:spPr>
          </p:pic>
          <p:pic>
            <p:nvPicPr>
              <p:cNvPr descr="C:\Users\nbalair\Downloads\Logo CAESM.jpg" id="103" name="Google Shape;103;p1"/>
              <p:cNvPicPr preferRelativeResize="0"/>
              <p:nvPr/>
            </p:nvPicPr>
            <p:blipFill rotWithShape="1">
              <a:blip r:embed="rId8">
                <a:alphaModFix/>
              </a:blip>
              <a:srcRect b="0" l="0" r="0" t="0"/>
              <a:stretch/>
            </p:blipFill>
            <p:spPr>
              <a:xfrm>
                <a:off x="7199089" y="5316238"/>
                <a:ext cx="1008380" cy="808747"/>
              </a:xfrm>
              <a:prstGeom prst="rect">
                <a:avLst/>
              </a:prstGeom>
              <a:noFill/>
              <a:ln>
                <a:noFill/>
              </a:ln>
            </p:spPr>
          </p:pic>
          <p:pic>
            <p:nvPicPr>
              <p:cNvPr descr="C:\Users\nbalair\Desktop\FICHES ACTIONS et CRITERES\LOGOS-PUB\logo_UE_drapeau.jpg" id="104" name="Google Shape;104;p1"/>
              <p:cNvPicPr preferRelativeResize="0"/>
              <p:nvPr/>
            </p:nvPicPr>
            <p:blipFill rotWithShape="1">
              <a:blip r:embed="rId9">
                <a:alphaModFix/>
              </a:blip>
              <a:srcRect b="0" l="0" r="0" t="0"/>
              <a:stretch/>
            </p:blipFill>
            <p:spPr>
              <a:xfrm>
                <a:off x="1671154" y="5577765"/>
                <a:ext cx="756285" cy="589738"/>
              </a:xfrm>
              <a:prstGeom prst="rect">
                <a:avLst/>
              </a:prstGeom>
              <a:noFill/>
              <a:ln>
                <a:noFill/>
              </a:ln>
            </p:spPr>
          </p:pic>
          <p:pic>
            <p:nvPicPr>
              <p:cNvPr descr="C:\Users\nbalair\Desktop\FICHES ACTIONS et CRITERES\LOGOS-PUB\Logo CACEM.jpg" id="105" name="Google Shape;105;p1"/>
              <p:cNvPicPr preferRelativeResize="0"/>
              <p:nvPr/>
            </p:nvPicPr>
            <p:blipFill rotWithShape="1">
              <a:blip r:embed="rId10">
                <a:alphaModFix/>
              </a:blip>
              <a:srcRect b="0" l="0" r="0" t="0"/>
              <a:stretch/>
            </p:blipFill>
            <p:spPr>
              <a:xfrm>
                <a:off x="5428074" y="5696334"/>
                <a:ext cx="1621155" cy="377712"/>
              </a:xfrm>
              <a:prstGeom prst="rect">
                <a:avLst/>
              </a:prstGeom>
              <a:noFill/>
              <a:ln>
                <a:noFill/>
              </a:ln>
            </p:spPr>
          </p:pic>
          <p:pic>
            <p:nvPicPr>
              <p:cNvPr descr="C:\Users\nbalair\Downloads\LOGO_RIDF_2019_COULEUR.png" id="106" name="Google Shape;106;p1"/>
              <p:cNvPicPr preferRelativeResize="0"/>
              <p:nvPr/>
            </p:nvPicPr>
            <p:blipFill rotWithShape="1">
              <a:blip r:embed="rId11">
                <a:alphaModFix/>
              </a:blip>
              <a:srcRect b="0" l="0" r="0" t="0"/>
              <a:stretch/>
            </p:blipFill>
            <p:spPr>
              <a:xfrm>
                <a:off x="9161239" y="5559432"/>
                <a:ext cx="1308100" cy="476107"/>
              </a:xfrm>
              <a:prstGeom prst="rect">
                <a:avLst/>
              </a:prstGeom>
              <a:noFill/>
              <a:ln>
                <a:noFill/>
              </a:ln>
            </p:spPr>
          </p:pic>
          <p:pic>
            <p:nvPicPr>
              <p:cNvPr descr="C:\Users\nbalair\Desktop\FICHES ACTIONS et CRITERES\LOGOS-PUB\LEADER_-_hdprint-01.jpg" id="107" name="Google Shape;107;p1"/>
              <p:cNvPicPr preferRelativeResize="0"/>
              <p:nvPr/>
            </p:nvPicPr>
            <p:blipFill rotWithShape="1">
              <a:blip r:embed="rId12">
                <a:alphaModFix/>
              </a:blip>
              <a:srcRect b="0" l="0" r="0" t="0"/>
              <a:stretch/>
            </p:blipFill>
            <p:spPr>
              <a:xfrm>
                <a:off x="2624114" y="5565260"/>
                <a:ext cx="549910" cy="544032"/>
              </a:xfrm>
              <a:prstGeom prst="rect">
                <a:avLst/>
              </a:prstGeom>
              <a:noFill/>
              <a:ln>
                <a:noFill/>
              </a:ln>
            </p:spPr>
          </p:pic>
          <p:pic>
            <p:nvPicPr>
              <p:cNvPr descr="Conseil départemental des Yvelines | PatriNat, centre d'expertise et de  données sur le patrimoine naturel" id="108" name="Google Shape;108;p1"/>
              <p:cNvPicPr preferRelativeResize="0"/>
              <p:nvPr/>
            </p:nvPicPr>
            <p:blipFill rotWithShape="1">
              <a:blip r:embed="rId13">
                <a:alphaModFix/>
              </a:blip>
              <a:srcRect b="38251" l="3761" r="6758" t="31506"/>
              <a:stretch/>
            </p:blipFill>
            <p:spPr>
              <a:xfrm>
                <a:off x="10450004" y="5525267"/>
                <a:ext cx="1741996" cy="589737"/>
              </a:xfrm>
              <a:prstGeom prst="rect">
                <a:avLst/>
              </a:prstGeom>
              <a:noFill/>
              <a:ln>
                <a:noFill/>
              </a:ln>
            </p:spPr>
          </p:pic>
          <p:pic>
            <p:nvPicPr>
              <p:cNvPr descr="C:\Users\nbalair\Downloads\Copie de Logo Leader seine aval transparent grand format.png" id="109" name="Google Shape;109;p1"/>
              <p:cNvPicPr preferRelativeResize="0"/>
              <p:nvPr/>
            </p:nvPicPr>
            <p:blipFill rotWithShape="1">
              <a:blip r:embed="rId14">
                <a:alphaModFix/>
              </a:blip>
              <a:srcRect b="0" l="0" r="0" t="0"/>
              <a:stretch/>
            </p:blipFill>
            <p:spPr>
              <a:xfrm>
                <a:off x="8246262" y="5182387"/>
                <a:ext cx="803910" cy="907778"/>
              </a:xfrm>
              <a:prstGeom prst="rect">
                <a:avLst/>
              </a:prstGeom>
              <a:noFill/>
              <a:ln>
                <a:noFill/>
              </a:ln>
            </p:spPr>
          </p:pic>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00"/>
          <p:cNvPicPr preferRelativeResize="0"/>
          <p:nvPr/>
        </p:nvPicPr>
        <p:blipFill rotWithShape="1">
          <a:blip r:embed="rId3">
            <a:alphaModFix/>
          </a:blip>
          <a:srcRect b="23164" l="0" r="0" t="71549"/>
          <a:stretch/>
        </p:blipFill>
        <p:spPr>
          <a:xfrm>
            <a:off x="0" y="6639636"/>
            <a:ext cx="12212846" cy="211540"/>
          </a:xfrm>
          <a:prstGeom prst="rect">
            <a:avLst/>
          </a:prstGeom>
          <a:noFill/>
          <a:ln>
            <a:noFill/>
          </a:ln>
        </p:spPr>
      </p:pic>
      <p:pic>
        <p:nvPicPr>
          <p:cNvPr id="234" name="Google Shape;234;p100"/>
          <p:cNvPicPr preferRelativeResize="0"/>
          <p:nvPr/>
        </p:nvPicPr>
        <p:blipFill rotWithShape="1">
          <a:blip r:embed="rId3">
            <a:alphaModFix/>
          </a:blip>
          <a:srcRect b="23164" l="0" r="0" t="71549"/>
          <a:stretch/>
        </p:blipFill>
        <p:spPr>
          <a:xfrm>
            <a:off x="0" y="0"/>
            <a:ext cx="12212700" cy="2115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35" name="Google Shape;235;p100"/>
          <p:cNvPicPr preferRelativeResize="0"/>
          <p:nvPr/>
        </p:nvPicPr>
        <p:blipFill rotWithShape="1">
          <a:blip r:embed="rId4">
            <a:alphaModFix/>
          </a:blip>
          <a:srcRect b="0" l="0" r="0" t="0"/>
          <a:stretch/>
        </p:blipFill>
        <p:spPr>
          <a:xfrm>
            <a:off x="173251" y="1020200"/>
            <a:ext cx="3347100" cy="25104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36" name="Google Shape;236;p100"/>
          <p:cNvPicPr preferRelativeResize="0"/>
          <p:nvPr/>
        </p:nvPicPr>
        <p:blipFill rotWithShape="1">
          <a:blip r:embed="rId5">
            <a:alphaModFix/>
          </a:blip>
          <a:srcRect b="0" l="0" r="0" t="0"/>
          <a:stretch/>
        </p:blipFill>
        <p:spPr>
          <a:xfrm rot="5400000">
            <a:off x="6232946" y="1231654"/>
            <a:ext cx="3310200" cy="24825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37" name="Google Shape;237;p100"/>
          <p:cNvPicPr preferRelativeResize="0"/>
          <p:nvPr/>
        </p:nvPicPr>
        <p:blipFill rotWithShape="1">
          <a:blip r:embed="rId6">
            <a:alphaModFix/>
          </a:blip>
          <a:srcRect b="0" l="0" r="0" t="0"/>
          <a:stretch/>
        </p:blipFill>
        <p:spPr>
          <a:xfrm rot="5400000">
            <a:off x="9044915" y="3523617"/>
            <a:ext cx="3076200" cy="23073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38" name="Google Shape;238;p100"/>
          <p:cNvPicPr preferRelativeResize="0"/>
          <p:nvPr/>
        </p:nvPicPr>
        <p:blipFill rotWithShape="1">
          <a:blip r:embed="rId7">
            <a:alphaModFix/>
          </a:blip>
          <a:srcRect b="0" l="0" r="0" t="0"/>
          <a:stretch/>
        </p:blipFill>
        <p:spPr>
          <a:xfrm rot="5400000">
            <a:off x="3719781" y="1252558"/>
            <a:ext cx="2727600" cy="20457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39" name="Google Shape;239;p100"/>
          <p:cNvPicPr preferRelativeResize="0"/>
          <p:nvPr/>
        </p:nvPicPr>
        <p:blipFill rotWithShape="1">
          <a:blip r:embed="rId8">
            <a:alphaModFix/>
          </a:blip>
          <a:srcRect b="0" l="0" r="0" t="0"/>
          <a:stretch/>
        </p:blipFill>
        <p:spPr>
          <a:xfrm rot="5400000">
            <a:off x="6650073" y="4027458"/>
            <a:ext cx="2719800" cy="20397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40" name="Google Shape;240;p100"/>
          <p:cNvPicPr preferRelativeResize="0"/>
          <p:nvPr/>
        </p:nvPicPr>
        <p:blipFill rotWithShape="1">
          <a:blip r:embed="rId9">
            <a:alphaModFix/>
          </a:blip>
          <a:srcRect b="0" l="0" r="0" t="0"/>
          <a:stretch/>
        </p:blipFill>
        <p:spPr>
          <a:xfrm>
            <a:off x="250368" y="3839806"/>
            <a:ext cx="2964300" cy="22233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41" name="Google Shape;241;p100"/>
          <p:cNvPicPr preferRelativeResize="0"/>
          <p:nvPr/>
        </p:nvPicPr>
        <p:blipFill rotWithShape="1">
          <a:blip r:embed="rId10">
            <a:alphaModFix/>
          </a:blip>
          <a:srcRect b="0" l="0" r="0" t="0"/>
          <a:stretch/>
        </p:blipFill>
        <p:spPr>
          <a:xfrm>
            <a:off x="3620250" y="4127988"/>
            <a:ext cx="2964300" cy="22230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242" name="Google Shape;242;p100"/>
          <p:cNvSpPr txBox="1"/>
          <p:nvPr/>
        </p:nvSpPr>
        <p:spPr>
          <a:xfrm>
            <a:off x="0" y="279100"/>
            <a:ext cx="11828100" cy="673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A3838"/>
              </a:buClr>
              <a:buSzPts val="4400"/>
              <a:buFont typeface="Calibri"/>
              <a:buNone/>
            </a:pPr>
            <a:r>
              <a:rPr b="1" i="0" lang="fr-FR" sz="2900" u="none" cap="none" strike="noStrike">
                <a:solidFill>
                  <a:srgbClr val="3A3838"/>
                </a:solidFill>
                <a:latin typeface="Calibri"/>
                <a:ea typeface="Calibri"/>
                <a:cs typeface="Calibri"/>
                <a:sym typeface="Calibri"/>
              </a:rPr>
              <a:t>Délégation de Seine Aval en Martinique : retours en images</a:t>
            </a:r>
            <a:r>
              <a:rPr b="1" i="0" lang="fr-FR" sz="3000" u="none" cap="none" strike="noStrike">
                <a:solidFill>
                  <a:srgbClr val="3A3838"/>
                </a:solidFill>
                <a:latin typeface="Calibri"/>
                <a:ea typeface="Calibri"/>
                <a:cs typeface="Calibri"/>
                <a:sym typeface="Calibri"/>
              </a:rPr>
              <a:t> sur les visites</a:t>
            </a:r>
            <a:endParaRPr b="0" i="0" sz="500" u="none" cap="none" strike="noStrike">
              <a:solidFill>
                <a:srgbClr val="000000"/>
              </a:solidFill>
              <a:latin typeface="Arial"/>
              <a:ea typeface="Arial"/>
              <a:cs typeface="Arial"/>
              <a:sym typeface="Arial"/>
            </a:endParaRPr>
          </a:p>
        </p:txBody>
      </p:sp>
      <p:pic>
        <p:nvPicPr>
          <p:cNvPr id="243" name="Google Shape;243;p100"/>
          <p:cNvPicPr preferRelativeResize="0"/>
          <p:nvPr/>
        </p:nvPicPr>
        <p:blipFill rotWithShape="1">
          <a:blip r:embed="rId11">
            <a:alphaModFix/>
          </a:blip>
          <a:srcRect b="0" l="0" r="0" t="0"/>
          <a:stretch/>
        </p:blipFill>
        <p:spPr>
          <a:xfrm>
            <a:off x="9301450" y="817800"/>
            <a:ext cx="2743199" cy="2057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249" name="Google Shape;249;p2"/>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250" name="Google Shape;250;p2"/>
          <p:cNvSpPr txBox="1"/>
          <p:nvPr/>
        </p:nvSpPr>
        <p:spPr>
          <a:xfrm>
            <a:off x="507274" y="381982"/>
            <a:ext cx="10839994" cy="8486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fr-FR" sz="2500" u="sng" cap="none" strike="noStrike">
                <a:solidFill>
                  <a:schemeClr val="dk1"/>
                </a:solidFill>
                <a:latin typeface="Calibri"/>
                <a:ea typeface="Calibri"/>
                <a:cs typeface="Calibri"/>
                <a:sym typeface="Calibri"/>
              </a:rPr>
              <a:t>Action </a:t>
            </a:r>
            <a:r>
              <a:rPr b="1" lang="fr-FR" sz="2600" u="sng">
                <a:solidFill>
                  <a:schemeClr val="dk1"/>
                </a:solidFill>
                <a:latin typeface="Calibri"/>
                <a:ea typeface="Calibri"/>
                <a:cs typeface="Calibri"/>
                <a:sym typeface="Calibri"/>
              </a:rPr>
              <a:t>Organisation de Journées de l’alimentation</a:t>
            </a:r>
            <a:endParaRPr b="0" sz="2500" u="sng"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rPr b="1" i="0" lang="fr-FR" sz="2600" u="none" cap="none" strike="noStrike">
                <a:solidFill>
                  <a:schemeClr val="accent6"/>
                </a:solidFill>
                <a:latin typeface="Calibri"/>
                <a:ea typeface="Calibri"/>
                <a:cs typeface="Calibri"/>
                <a:sym typeface="Calibri"/>
              </a:rPr>
              <a:t>Focus sur la « Jounen Manjé lokal » de Seine Aval</a:t>
            </a:r>
            <a:endParaRPr b="0" i="0" sz="2600" u="none" cap="none" strike="noStrike">
              <a:solidFill>
                <a:schemeClr val="accent6"/>
              </a:solidFill>
              <a:latin typeface="Arial"/>
              <a:ea typeface="Arial"/>
              <a:cs typeface="Arial"/>
              <a:sym typeface="Arial"/>
            </a:endParaRPr>
          </a:p>
        </p:txBody>
      </p:sp>
      <p:sp>
        <p:nvSpPr>
          <p:cNvPr id="251" name="Google Shape;251;p2"/>
          <p:cNvSpPr txBox="1"/>
          <p:nvPr/>
        </p:nvSpPr>
        <p:spPr>
          <a:xfrm>
            <a:off x="840575" y="1401050"/>
            <a:ext cx="10839900" cy="4710000"/>
          </a:xfrm>
          <a:prstGeom prst="rect">
            <a:avLst/>
          </a:prstGeom>
          <a:noFill/>
          <a:ln>
            <a:noFill/>
          </a:ln>
        </p:spPr>
        <p:txBody>
          <a:bodyPr anchorCtr="0" anchor="t" bIns="45700" lIns="91425" spcFirstLastPara="1" rIns="91425" wrap="square" tIns="45700">
            <a:spAutoFit/>
          </a:bodyPr>
          <a:lstStyle/>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Date : vendredi 13 octobre 2023</a:t>
            </a:r>
            <a:endParaRPr b="1" i="0" sz="210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Lieu : Maison des Associations d’Aubergenville </a:t>
            </a:r>
            <a:endParaRPr b="1" i="0" sz="210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Cible : acteurs du système alimentaire en circuit court</a:t>
            </a:r>
            <a:endParaRPr b="0" i="0" sz="11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Objectifs : </a:t>
            </a:r>
            <a:r>
              <a:rPr b="0" i="0" lang="fr-FR" sz="2100" u="none" cap="none" strike="noStrike">
                <a:solidFill>
                  <a:srgbClr val="000000"/>
                </a:solidFill>
                <a:latin typeface="Arial"/>
                <a:ea typeface="Arial"/>
                <a:cs typeface="Arial"/>
                <a:sym typeface="Arial"/>
              </a:rPr>
              <a:t>échanger et diffuser des bonnes pratiques, partager les expériences et identifier des pistes de collaboration.</a:t>
            </a:r>
            <a:endParaRPr b="0" i="0" sz="2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75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chemeClr val="dk1"/>
                </a:solidFill>
                <a:latin typeface="Arial"/>
                <a:ea typeface="Arial"/>
                <a:cs typeface="Arial"/>
                <a:sym typeface="Arial"/>
              </a:rPr>
              <a:t>Programme :</a:t>
            </a:r>
            <a:endParaRPr b="0" i="0" sz="1700" u="none" cap="none" strike="noStrike">
              <a:solidFill>
                <a:schemeClr val="dk1"/>
              </a:solidFill>
              <a:latin typeface="Calibri"/>
              <a:ea typeface="Calibri"/>
              <a:cs typeface="Calibri"/>
              <a:sym typeface="Calibri"/>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Présentation du projet de coopération LEADER et des partenaires</a:t>
            </a:r>
            <a:endParaRPr b="0" i="0" sz="1100" u="none" cap="none" strike="noStrike">
              <a:solidFill>
                <a:srgbClr val="000000"/>
              </a:solidFill>
              <a:latin typeface="Arial"/>
              <a:ea typeface="Arial"/>
              <a:cs typeface="Arial"/>
              <a:sym typeface="Arial"/>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Témoignages entreprises martiniquaises</a:t>
            </a:r>
            <a:endParaRPr b="0" i="0" sz="1100" u="none" cap="none" strike="noStrike">
              <a:solidFill>
                <a:srgbClr val="000000"/>
              </a:solidFill>
              <a:latin typeface="Arial"/>
              <a:ea typeface="Arial"/>
              <a:cs typeface="Arial"/>
              <a:sym typeface="Arial"/>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Etat d’avancement des actions du projet de coopération</a:t>
            </a:r>
            <a:endParaRPr b="0" i="0" sz="1100" u="none" cap="none" strike="noStrike">
              <a:solidFill>
                <a:srgbClr val="000000"/>
              </a:solidFill>
              <a:latin typeface="Arial"/>
              <a:ea typeface="Arial"/>
              <a:cs typeface="Arial"/>
              <a:sym typeface="Arial"/>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Retour sur la Journée de l’Alimentation en Martinique </a:t>
            </a:r>
            <a:endParaRPr b="0" i="0" sz="2100" u="none" cap="none" strike="noStrike">
              <a:solidFill>
                <a:schemeClr val="dk1"/>
              </a:solidFill>
              <a:latin typeface="Calibri"/>
              <a:ea typeface="Calibri"/>
              <a:cs typeface="Calibri"/>
              <a:sym typeface="Calibri"/>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Concours “Valor Alim ’Jeunes” avec le Lycée agricole Sully</a:t>
            </a:r>
            <a:endParaRPr b="0" i="0" sz="2100" u="none" cap="none" strike="noStrike">
              <a:solidFill>
                <a:schemeClr val="dk1"/>
              </a:solidFill>
              <a:latin typeface="Calibri"/>
              <a:ea typeface="Calibri"/>
              <a:cs typeface="Calibri"/>
              <a:sym typeface="Calibri"/>
            </a:endParaRPr>
          </a:p>
          <a:p>
            <a:pPr indent="-323850" lvl="0" marL="342900" marR="0" rtl="0" algn="l">
              <a:lnSpc>
                <a:spcPct val="100000"/>
              </a:lnSpc>
              <a:spcBef>
                <a:spcPts val="0"/>
              </a:spcBef>
              <a:spcAft>
                <a:spcPts val="0"/>
              </a:spcAft>
              <a:buClr>
                <a:srgbClr val="548135"/>
              </a:buClr>
              <a:buSzPts val="2100"/>
              <a:buFont typeface="Noto Sans Symbols"/>
              <a:buChar char="❖"/>
            </a:pPr>
            <a:r>
              <a:rPr b="0" i="0" lang="fr-FR" sz="2100" u="none" cap="none" strike="noStrike">
                <a:solidFill>
                  <a:srgbClr val="000000"/>
                </a:solidFill>
                <a:latin typeface="Arial"/>
                <a:ea typeface="Arial"/>
                <a:cs typeface="Arial"/>
                <a:sym typeface="Arial"/>
              </a:rPr>
              <a:t>70 participants</a:t>
            </a:r>
            <a:endParaRPr b="0" i="0" sz="2100" u="none" cap="none" strike="noStrike">
              <a:solidFill>
                <a:srgbClr val="000000"/>
              </a:solidFill>
              <a:latin typeface="Arial"/>
              <a:ea typeface="Arial"/>
              <a:cs typeface="Arial"/>
              <a:sym typeface="Arial"/>
            </a:endParaRPr>
          </a:p>
        </p:txBody>
      </p:sp>
      <p:pic>
        <p:nvPicPr>
          <p:cNvPr id="252" name="Google Shape;252;p2" title="jounin manjé lokal Seine Aval.mp4">
            <a:hlinkClick r:id="rId4"/>
          </p:cNvPr>
          <p:cNvPicPr preferRelativeResize="0"/>
          <p:nvPr/>
        </p:nvPicPr>
        <p:blipFill>
          <a:blip r:embed="rId5">
            <a:alphaModFix/>
          </a:blip>
          <a:stretch>
            <a:fillRect/>
          </a:stretch>
        </p:blipFill>
        <p:spPr>
          <a:xfrm>
            <a:off x="8655875" y="4554150"/>
            <a:ext cx="3397248" cy="1910949"/>
          </a:xfrm>
          <a:prstGeom prst="rect">
            <a:avLst/>
          </a:prstGeom>
          <a:noFill/>
          <a:ln>
            <a:noFill/>
          </a:ln>
        </p:spPr>
      </p:pic>
      <p:sp>
        <p:nvSpPr>
          <p:cNvPr id="253" name="Google Shape;253;p2"/>
          <p:cNvSpPr txBox="1"/>
          <p:nvPr/>
        </p:nvSpPr>
        <p:spPr>
          <a:xfrm>
            <a:off x="9411600" y="3839850"/>
            <a:ext cx="1885800" cy="714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fr-FR" sz="1900">
                <a:solidFill>
                  <a:schemeClr val="dk1"/>
                </a:solidFill>
                <a:latin typeface="Calibri"/>
                <a:ea typeface="Calibri"/>
                <a:cs typeface="Calibri"/>
                <a:sym typeface="Calibri"/>
              </a:rPr>
              <a:t>Cliquez pour voir la vidéo:</a:t>
            </a:r>
            <a:endParaRPr b="1" sz="19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96"/>
          <p:cNvSpPr/>
          <p:nvPr/>
        </p:nvSpPr>
        <p:spPr>
          <a:xfrm>
            <a:off x="620687" y="946562"/>
            <a:ext cx="11270973" cy="58784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rgbClr val="548135"/>
                </a:solidFill>
                <a:latin typeface="Arial"/>
                <a:ea typeface="Arial"/>
                <a:cs typeface="Arial"/>
                <a:sym typeface="Arial"/>
              </a:rPr>
              <a:t>La mise en œuvre d’outils partagés d'agro transformation</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Ce qui ressort de l’étude d’opportunité Seine Aval : </a:t>
            </a:r>
            <a:endParaRPr b="1" i="1"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Réel besoin d’outils de transformation sur le territoire (seulement 9 unités présentes sur le territoire)</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Deux outils envisagés : une conserverie et une étiqueteuse</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Prochaines étapes : choix d’un outil et étude économique de celui-ci</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rgbClr val="548135"/>
                </a:solidFill>
                <a:latin typeface="Arial"/>
                <a:ea typeface="Arial"/>
                <a:cs typeface="Arial"/>
                <a:sym typeface="Arial"/>
              </a:rPr>
              <a:t>Communiquer, Sensibiliser, Éduquer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Vidéos valorisant les acteurs des circuits courts à Seine Aval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Vidéos filière sur le blé</a:t>
            </a:r>
            <a:endParaRPr b="1" i="1"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3C78D8"/>
                </a:solidFill>
                <a:latin typeface="Arial"/>
                <a:ea typeface="Arial"/>
                <a:cs typeface="Arial"/>
                <a:sym typeface="Arial"/>
              </a:rPr>
              <a:t>Ferme du Colimaçon : </a:t>
            </a:r>
            <a:r>
              <a:rPr b="0" i="0" lang="fr-FR" sz="1400" u="sng" cap="none" strike="noStrike">
                <a:solidFill>
                  <a:srgbClr val="3C78D8"/>
                </a:solidFill>
                <a:latin typeface="Arial"/>
                <a:ea typeface="Arial"/>
                <a:cs typeface="Arial"/>
                <a:sym typeface="Arial"/>
                <a:hlinkClick r:id="rId3">
                  <a:extLst>
                    <a:ext uri="{A12FA001-AC4F-418D-AE19-62706E023703}">
                      <ahyp:hlinkClr val="tx"/>
                    </a:ext>
                  </a:extLst>
                </a:hlinkClick>
              </a:rPr>
              <a:t>https://youtu.be/LUy16Zbw97o?si=g0zc9-rWITEwBTns</a:t>
            </a:r>
            <a:endParaRPr b="0" i="0" sz="14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3C78D8"/>
                </a:solidFill>
                <a:latin typeface="Arial"/>
                <a:ea typeface="Arial"/>
                <a:cs typeface="Arial"/>
                <a:sym typeface="Arial"/>
              </a:rPr>
              <a:t>I-Grec : </a:t>
            </a:r>
            <a:r>
              <a:rPr b="0" i="0" lang="fr-FR" sz="1400" u="sng" cap="none" strike="noStrike">
                <a:solidFill>
                  <a:srgbClr val="3C78D8"/>
                </a:solidFill>
                <a:latin typeface="Arial"/>
                <a:ea typeface="Arial"/>
                <a:cs typeface="Arial"/>
                <a:sym typeface="Arial"/>
                <a:hlinkClick r:id="rId4">
                  <a:extLst>
                    <a:ext uri="{A12FA001-AC4F-418D-AE19-62706E023703}">
                      <ahyp:hlinkClr val="tx"/>
                    </a:ext>
                  </a:extLst>
                </a:hlinkClick>
              </a:rPr>
              <a:t>https://youtu.be/A1y9lod7API?si=HMrtKXs8TykJ3ucy</a:t>
            </a:r>
            <a:endParaRPr b="0" i="0" sz="14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3C78D8"/>
                </a:solidFill>
                <a:latin typeface="Arial"/>
                <a:ea typeface="Arial"/>
                <a:cs typeface="Arial"/>
                <a:sym typeface="Arial"/>
              </a:rPr>
              <a:t>Ferme du Haubert : </a:t>
            </a:r>
            <a:r>
              <a:rPr b="0" i="0" lang="fr-FR" sz="1400" u="sng" cap="none" strike="noStrike">
                <a:solidFill>
                  <a:srgbClr val="3C78D8"/>
                </a:solidFill>
                <a:latin typeface="Arial"/>
                <a:ea typeface="Arial"/>
                <a:cs typeface="Arial"/>
                <a:sym typeface="Arial"/>
                <a:hlinkClick r:id="rId5">
                  <a:extLst>
                    <a:ext uri="{A12FA001-AC4F-418D-AE19-62706E023703}">
                      <ahyp:hlinkClr val="tx"/>
                    </a:ext>
                  </a:extLst>
                </a:hlinkClick>
              </a:rPr>
              <a:t>https://youtu.be/Kb-aMXmVZ5E?si=PXU502qzoG653hFk</a:t>
            </a:r>
            <a:endParaRPr b="0" i="0" sz="14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3C78D8"/>
                </a:solidFill>
                <a:latin typeface="Arial"/>
                <a:ea typeface="Arial"/>
                <a:cs typeface="Arial"/>
                <a:sym typeface="Arial"/>
              </a:rPr>
              <a:t>Maison Gaillard : </a:t>
            </a:r>
            <a:r>
              <a:rPr b="0" i="0" lang="fr-FR" sz="1400" u="sng" cap="none" strike="noStrike">
                <a:solidFill>
                  <a:srgbClr val="3C78D8"/>
                </a:solidFill>
                <a:latin typeface="Arial"/>
                <a:ea typeface="Arial"/>
                <a:cs typeface="Arial"/>
                <a:sym typeface="Arial"/>
                <a:hlinkClick r:id="rId6">
                  <a:extLst>
                    <a:ext uri="{A12FA001-AC4F-418D-AE19-62706E023703}">
                      <ahyp:hlinkClr val="tx"/>
                    </a:ext>
                  </a:extLst>
                </a:hlinkClick>
              </a:rPr>
              <a:t>https://youtu.be/LEU7fkrVNpM?si=26OYZ3hM_7wjQRaA</a:t>
            </a:r>
            <a:endParaRPr b="0" i="0" sz="14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None/>
            </a:pPr>
            <a:r>
              <a:rPr b="0" i="0" lang="fr-FR" sz="1400" u="none" cap="none" strike="noStrike">
                <a:solidFill>
                  <a:srgbClr val="3C78D8"/>
                </a:solidFill>
                <a:latin typeface="Arial"/>
                <a:ea typeface="Arial"/>
                <a:cs typeface="Arial"/>
                <a:sym typeface="Arial"/>
              </a:rPr>
              <a:t>Reportage filière : </a:t>
            </a:r>
            <a:r>
              <a:rPr b="0" i="0" lang="fr-FR" sz="1400" u="sng" cap="none" strike="noStrike">
                <a:solidFill>
                  <a:srgbClr val="3C78D8"/>
                </a:solidFill>
                <a:latin typeface="Arial"/>
                <a:ea typeface="Arial"/>
                <a:cs typeface="Arial"/>
                <a:sym typeface="Arial"/>
                <a:hlinkClick r:id="rId7">
                  <a:extLst>
                    <a:ext uri="{A12FA001-AC4F-418D-AE19-62706E023703}">
                      <ahyp:hlinkClr val="tx"/>
                    </a:ext>
                  </a:extLst>
                </a:hlinkClick>
              </a:rPr>
              <a:t>https://youtu.be/8LWpei1Koa8?si=4vW3YBupE6ghVrGc</a:t>
            </a:r>
            <a:endParaRPr b="0" i="0" sz="1400" u="none" cap="none" strike="noStrike">
              <a:solidFill>
                <a:srgbClr val="3C78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sng" cap="none" strike="noStrike">
                <a:solidFill>
                  <a:srgbClr val="548135"/>
                </a:solidFill>
                <a:latin typeface="Arial"/>
                <a:ea typeface="Arial"/>
                <a:cs typeface="Arial"/>
                <a:sym typeface="Arial"/>
              </a:rPr>
              <a:t>Communiquer, Sensibiliser, Éduquer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Fiches recettes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Objectif : valoriser les produits locaux au travers de recettes culinaires pour encourager leur consommation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Création des recettes par des chefs cuisiniers et acteurs bénéficiaires des 4 territoires partenaires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fr-FR" sz="1800" u="none" cap="none" strike="noStrike">
                <a:solidFill>
                  <a:srgbClr val="000000"/>
                </a:solidFill>
                <a:latin typeface="Arial"/>
                <a:ea typeface="Arial"/>
                <a:cs typeface="Arial"/>
                <a:sym typeface="Arial"/>
              </a:rPr>
              <a:t>Association des produits de Martinique et de Seine Aval.</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59" name="Google Shape;259;p96"/>
          <p:cNvPicPr preferRelativeResize="0"/>
          <p:nvPr/>
        </p:nvPicPr>
        <p:blipFill rotWithShape="1">
          <a:blip r:embed="rId8">
            <a:alphaModFix/>
          </a:blip>
          <a:srcRect b="23167" l="0" r="0" t="71550"/>
          <a:stretch/>
        </p:blipFill>
        <p:spPr>
          <a:xfrm>
            <a:off x="-20846" y="6613514"/>
            <a:ext cx="12212846" cy="211540"/>
          </a:xfrm>
          <a:prstGeom prst="rect">
            <a:avLst/>
          </a:prstGeom>
          <a:noFill/>
          <a:ln>
            <a:noFill/>
          </a:ln>
        </p:spPr>
      </p:pic>
      <p:pic>
        <p:nvPicPr>
          <p:cNvPr id="260" name="Google Shape;260;p96"/>
          <p:cNvPicPr preferRelativeResize="0"/>
          <p:nvPr/>
        </p:nvPicPr>
        <p:blipFill rotWithShape="1">
          <a:blip r:embed="rId8">
            <a:alphaModFix/>
          </a:blip>
          <a:srcRect b="23167" l="0" r="0" t="71550"/>
          <a:stretch/>
        </p:blipFill>
        <p:spPr>
          <a:xfrm>
            <a:off x="0" y="0"/>
            <a:ext cx="12212846" cy="211540"/>
          </a:xfrm>
          <a:prstGeom prst="rect">
            <a:avLst/>
          </a:prstGeom>
          <a:noFill/>
          <a:ln>
            <a:noFill/>
          </a:ln>
        </p:spPr>
      </p:pic>
      <p:sp>
        <p:nvSpPr>
          <p:cNvPr id="261" name="Google Shape;261;p96"/>
          <p:cNvSpPr/>
          <p:nvPr/>
        </p:nvSpPr>
        <p:spPr>
          <a:xfrm>
            <a:off x="1585977" y="394385"/>
            <a:ext cx="8888645" cy="369332"/>
          </a:xfrm>
          <a:prstGeom prst="rect">
            <a:avLst/>
          </a:prstGeom>
          <a:solidFill>
            <a:srgbClr val="54813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Avancement des actions du projet de coopération</a:t>
            </a:r>
            <a:endParaRPr b="1" i="0" sz="18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53"/>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267" name="Google Shape;267;p53"/>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pic>
        <p:nvPicPr>
          <p:cNvPr id="268" name="Google Shape;268;p53"/>
          <p:cNvPicPr preferRelativeResize="0"/>
          <p:nvPr/>
        </p:nvPicPr>
        <p:blipFill rotWithShape="1">
          <a:blip r:embed="rId4">
            <a:alphaModFix/>
          </a:blip>
          <a:srcRect b="0" l="0" r="0" t="0"/>
          <a:stretch/>
        </p:blipFill>
        <p:spPr>
          <a:xfrm>
            <a:off x="349575" y="749825"/>
            <a:ext cx="3892525" cy="3207325"/>
          </a:xfrm>
          <a:prstGeom prst="rect">
            <a:avLst/>
          </a:prstGeom>
          <a:noFill/>
          <a:ln>
            <a:noFill/>
          </a:ln>
        </p:spPr>
      </p:pic>
      <p:pic>
        <p:nvPicPr>
          <p:cNvPr id="269" name="Google Shape;269;p53"/>
          <p:cNvPicPr preferRelativeResize="0"/>
          <p:nvPr/>
        </p:nvPicPr>
        <p:blipFill rotWithShape="1">
          <a:blip r:embed="rId5">
            <a:alphaModFix/>
          </a:blip>
          <a:srcRect b="0" l="0" r="0" t="0"/>
          <a:stretch/>
        </p:blipFill>
        <p:spPr>
          <a:xfrm>
            <a:off x="4533163" y="887974"/>
            <a:ext cx="3502875" cy="3150175"/>
          </a:xfrm>
          <a:prstGeom prst="rect">
            <a:avLst/>
          </a:prstGeom>
          <a:noFill/>
          <a:ln>
            <a:noFill/>
          </a:ln>
        </p:spPr>
      </p:pic>
      <p:pic>
        <p:nvPicPr>
          <p:cNvPr id="270" name="Google Shape;270;p53"/>
          <p:cNvPicPr preferRelativeResize="0"/>
          <p:nvPr/>
        </p:nvPicPr>
        <p:blipFill rotWithShape="1">
          <a:blip r:embed="rId6">
            <a:alphaModFix/>
          </a:blip>
          <a:srcRect b="0" l="0" r="0" t="0"/>
          <a:stretch/>
        </p:blipFill>
        <p:spPr>
          <a:xfrm>
            <a:off x="278109" y="4249276"/>
            <a:ext cx="5474793" cy="2016499"/>
          </a:xfrm>
          <a:prstGeom prst="rect">
            <a:avLst/>
          </a:prstGeom>
          <a:noFill/>
          <a:ln>
            <a:noFill/>
          </a:ln>
        </p:spPr>
      </p:pic>
      <p:pic>
        <p:nvPicPr>
          <p:cNvPr id="271" name="Google Shape;271;p53"/>
          <p:cNvPicPr preferRelativeResize="0"/>
          <p:nvPr/>
        </p:nvPicPr>
        <p:blipFill rotWithShape="1">
          <a:blip r:embed="rId7">
            <a:alphaModFix/>
          </a:blip>
          <a:srcRect b="0" l="0" r="0" t="0"/>
          <a:stretch/>
        </p:blipFill>
        <p:spPr>
          <a:xfrm>
            <a:off x="8158350" y="1147188"/>
            <a:ext cx="3817400" cy="2689825"/>
          </a:xfrm>
          <a:prstGeom prst="rect">
            <a:avLst/>
          </a:prstGeom>
          <a:noFill/>
          <a:ln>
            <a:noFill/>
          </a:ln>
        </p:spPr>
      </p:pic>
      <p:sp>
        <p:nvSpPr>
          <p:cNvPr id="272" name="Google Shape;272;p53"/>
          <p:cNvSpPr/>
          <p:nvPr/>
        </p:nvSpPr>
        <p:spPr>
          <a:xfrm>
            <a:off x="88800" y="349712"/>
            <a:ext cx="12035246" cy="400110"/>
          </a:xfrm>
          <a:prstGeom prst="rect">
            <a:avLst/>
          </a:prstGeom>
          <a:solidFill>
            <a:srgbClr val="548135"/>
          </a:solidFill>
          <a:ln>
            <a:noFill/>
          </a:ln>
        </p:spPr>
        <p:txBody>
          <a:bodyPr anchorCtr="0" anchor="t" bIns="45700" lIns="91425" spcFirstLastPara="1" rIns="91425" wrap="square" tIns="45700">
            <a:spAutoFit/>
          </a:bodyPr>
          <a:lstStyle/>
          <a:p>
            <a:pPr indent="0" lvl="0" marL="0" marR="165100" rtl="0" algn="ct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Témoignages des entreprises martiniquaises en déplacement à Seine Aval</a:t>
            </a:r>
            <a:endParaRPr b="1" i="0" sz="2000" u="none" cap="none" strike="noStrike">
              <a:solidFill>
                <a:schemeClr val="lt1"/>
              </a:solidFill>
              <a:latin typeface="Calibri"/>
              <a:ea typeface="Calibri"/>
              <a:cs typeface="Calibri"/>
              <a:sym typeface="Calibri"/>
            </a:endParaRPr>
          </a:p>
        </p:txBody>
      </p:sp>
      <p:pic>
        <p:nvPicPr>
          <p:cNvPr id="273" name="Google Shape;273;p53" title="FILM Les coups de coeurs by Kréyol Market.mp4">
            <a:hlinkClick r:id="rId8"/>
          </p:cNvPr>
          <p:cNvPicPr preferRelativeResize="0"/>
          <p:nvPr/>
        </p:nvPicPr>
        <p:blipFill>
          <a:blip r:embed="rId9">
            <a:alphaModFix/>
          </a:blip>
          <a:stretch>
            <a:fillRect/>
          </a:stretch>
        </p:blipFill>
        <p:spPr>
          <a:xfrm>
            <a:off x="7707700" y="4143538"/>
            <a:ext cx="3892526" cy="2189557"/>
          </a:xfrm>
          <a:prstGeom prst="rect">
            <a:avLst/>
          </a:prstGeom>
          <a:noFill/>
          <a:ln>
            <a:noFill/>
          </a:ln>
        </p:spPr>
      </p:pic>
      <p:sp>
        <p:nvSpPr>
          <p:cNvPr id="274" name="Google Shape;274;p53"/>
          <p:cNvSpPr txBox="1"/>
          <p:nvPr/>
        </p:nvSpPr>
        <p:spPr>
          <a:xfrm>
            <a:off x="5752900" y="4342050"/>
            <a:ext cx="1885800" cy="151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fr-FR" sz="1900">
                <a:solidFill>
                  <a:schemeClr val="dk1"/>
                </a:solidFill>
                <a:latin typeface="Calibri"/>
                <a:ea typeface="Calibri"/>
                <a:cs typeface="Calibri"/>
                <a:sym typeface="Calibri"/>
              </a:rPr>
              <a:t>Cliquez pour voir la </a:t>
            </a:r>
            <a:r>
              <a:rPr b="1" lang="fr-FR" sz="1900">
                <a:solidFill>
                  <a:schemeClr val="dk1"/>
                </a:solidFill>
                <a:latin typeface="Calibri"/>
                <a:ea typeface="Calibri"/>
                <a:cs typeface="Calibri"/>
                <a:sym typeface="Calibri"/>
              </a:rPr>
              <a:t>vidéo:</a:t>
            </a:r>
            <a:endParaRPr b="1" sz="19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
          <p:cNvPicPr preferRelativeResize="0"/>
          <p:nvPr/>
        </p:nvPicPr>
        <p:blipFill rotWithShape="1">
          <a:blip r:embed="rId3">
            <a:alphaModFix/>
          </a:blip>
          <a:srcRect b="23165" l="0" r="0" t="71550"/>
          <a:stretch/>
        </p:blipFill>
        <p:spPr>
          <a:xfrm>
            <a:off x="0" y="6639636"/>
            <a:ext cx="12212846" cy="211540"/>
          </a:xfrm>
          <a:prstGeom prst="rect">
            <a:avLst/>
          </a:prstGeom>
          <a:noFill/>
          <a:ln>
            <a:noFill/>
          </a:ln>
        </p:spPr>
      </p:pic>
      <p:pic>
        <p:nvPicPr>
          <p:cNvPr id="280" name="Google Shape;280;p5"/>
          <p:cNvPicPr preferRelativeResize="0"/>
          <p:nvPr/>
        </p:nvPicPr>
        <p:blipFill rotWithShape="1">
          <a:blip r:embed="rId3">
            <a:alphaModFix/>
          </a:blip>
          <a:srcRect b="23165" l="0" r="0" t="71550"/>
          <a:stretch/>
        </p:blipFill>
        <p:spPr>
          <a:xfrm>
            <a:off x="0" y="0"/>
            <a:ext cx="12212846" cy="211540"/>
          </a:xfrm>
          <a:prstGeom prst="rect">
            <a:avLst/>
          </a:prstGeom>
          <a:noFill/>
          <a:ln>
            <a:noFill/>
          </a:ln>
        </p:spPr>
      </p:pic>
      <p:sp>
        <p:nvSpPr>
          <p:cNvPr id="281" name="Google Shape;281;p5"/>
          <p:cNvSpPr txBox="1"/>
          <p:nvPr/>
        </p:nvSpPr>
        <p:spPr>
          <a:xfrm>
            <a:off x="-121327" y="381794"/>
            <a:ext cx="8123100" cy="673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A3838"/>
              </a:buClr>
              <a:buSzPts val="4400"/>
              <a:buFont typeface="Calibri"/>
              <a:buNone/>
            </a:pPr>
            <a:r>
              <a:rPr b="1" i="0" lang="fr-FR" sz="3600" u="none" cap="none" strike="noStrike">
                <a:solidFill>
                  <a:srgbClr val="3A3838"/>
                </a:solidFill>
                <a:latin typeface="Calibri"/>
                <a:ea typeface="Calibri"/>
                <a:cs typeface="Calibri"/>
                <a:sym typeface="Calibri"/>
              </a:rPr>
              <a:t>Délégation Martiniquaise en Seine Aval</a:t>
            </a:r>
            <a:endParaRPr b="0" i="0" sz="1100" u="none" cap="none" strike="noStrike">
              <a:solidFill>
                <a:srgbClr val="000000"/>
              </a:solidFill>
              <a:latin typeface="Arial"/>
              <a:ea typeface="Arial"/>
              <a:cs typeface="Arial"/>
              <a:sym typeface="Arial"/>
            </a:endParaRPr>
          </a:p>
        </p:txBody>
      </p:sp>
      <p:sp>
        <p:nvSpPr>
          <p:cNvPr id="282" name="Google Shape;282;p5"/>
          <p:cNvSpPr txBox="1"/>
          <p:nvPr/>
        </p:nvSpPr>
        <p:spPr>
          <a:xfrm>
            <a:off x="418011" y="1112210"/>
            <a:ext cx="10114500" cy="70887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12 octobre 2023 : visite de projets LEADER</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200"/>
              </a:spcBef>
              <a:spcAft>
                <a:spcPts val="0"/>
              </a:spcAft>
              <a:buClr>
                <a:srgbClr val="000000"/>
              </a:buClr>
              <a:buSzPts val="1600"/>
              <a:buFont typeface="Arial"/>
              <a:buNone/>
            </a:pPr>
            <a:r>
              <a:rPr b="0" i="0" lang="fr-FR" sz="1600" u="none" cap="none" strike="noStrike">
                <a:solidFill>
                  <a:schemeClr val="dk1"/>
                </a:solidFill>
                <a:latin typeface="Arial"/>
                <a:ea typeface="Arial"/>
                <a:cs typeface="Arial"/>
                <a:sym typeface="Arial"/>
              </a:rPr>
              <a:t>13 octobre 2023 : Journée de l’alimentation</a:t>
            </a:r>
            <a:endParaRPr b="0" i="0" sz="1400" u="none" cap="none" strike="noStrike">
              <a:solidFill>
                <a:srgbClr val="000000"/>
              </a:solidFill>
              <a:latin typeface="Arial"/>
              <a:ea typeface="Arial"/>
              <a:cs typeface="Arial"/>
              <a:sym typeface="Arial"/>
            </a:endParaRPr>
          </a:p>
        </p:txBody>
      </p:sp>
      <p:pic>
        <p:nvPicPr>
          <p:cNvPr id="283" name="Google Shape;283;p5"/>
          <p:cNvPicPr preferRelativeResize="0"/>
          <p:nvPr/>
        </p:nvPicPr>
        <p:blipFill rotWithShape="1">
          <a:blip r:embed="rId4">
            <a:alphaModFix/>
          </a:blip>
          <a:srcRect b="10146" l="0" r="5225" t="4681"/>
          <a:stretch/>
        </p:blipFill>
        <p:spPr>
          <a:xfrm>
            <a:off x="7621657" y="3336369"/>
            <a:ext cx="4456893" cy="3004035"/>
          </a:xfrm>
          <a:prstGeom prst="rect">
            <a:avLst/>
          </a:prstGeom>
          <a:noFill/>
          <a:ln>
            <a:noFill/>
          </a:ln>
        </p:spPr>
      </p:pic>
      <p:pic>
        <p:nvPicPr>
          <p:cNvPr id="284" name="Google Shape;284;p5"/>
          <p:cNvPicPr preferRelativeResize="0"/>
          <p:nvPr/>
        </p:nvPicPr>
        <p:blipFill rotWithShape="1">
          <a:blip r:embed="rId5">
            <a:alphaModFix/>
          </a:blip>
          <a:srcRect b="0" l="0" r="0" t="13358"/>
          <a:stretch/>
        </p:blipFill>
        <p:spPr>
          <a:xfrm>
            <a:off x="287396" y="2410328"/>
            <a:ext cx="2735036" cy="3159578"/>
          </a:xfrm>
          <a:prstGeom prst="rect">
            <a:avLst/>
          </a:prstGeom>
          <a:noFill/>
          <a:ln>
            <a:noFill/>
          </a:ln>
        </p:spPr>
      </p:pic>
      <p:pic>
        <p:nvPicPr>
          <p:cNvPr id="285" name="Google Shape;285;p5"/>
          <p:cNvPicPr preferRelativeResize="0"/>
          <p:nvPr/>
        </p:nvPicPr>
        <p:blipFill rotWithShape="1">
          <a:blip r:embed="rId6">
            <a:alphaModFix/>
          </a:blip>
          <a:srcRect b="0" l="0" r="0" t="0"/>
          <a:stretch/>
        </p:blipFill>
        <p:spPr>
          <a:xfrm>
            <a:off x="3151250" y="2410328"/>
            <a:ext cx="4212771" cy="3159578"/>
          </a:xfrm>
          <a:prstGeom prst="rect">
            <a:avLst/>
          </a:prstGeom>
          <a:noFill/>
          <a:ln>
            <a:noFill/>
          </a:ln>
        </p:spPr>
      </p:pic>
      <p:pic>
        <p:nvPicPr>
          <p:cNvPr id="286" name="Google Shape;286;p5"/>
          <p:cNvPicPr preferRelativeResize="0"/>
          <p:nvPr/>
        </p:nvPicPr>
        <p:blipFill rotWithShape="1">
          <a:blip r:embed="rId7">
            <a:alphaModFix/>
          </a:blip>
          <a:srcRect b="9544" l="0" r="6600" t="5512"/>
          <a:stretch/>
        </p:blipFill>
        <p:spPr>
          <a:xfrm>
            <a:off x="8278155" y="228195"/>
            <a:ext cx="3934691" cy="2683848"/>
          </a:xfrm>
          <a:prstGeom prst="rect">
            <a:avLst/>
          </a:prstGeom>
          <a:noFill/>
          <a:ln>
            <a:noFill/>
          </a:ln>
        </p:spPr>
      </p:pic>
      <p:sp>
        <p:nvSpPr>
          <p:cNvPr id="287" name="Google Shape;287;p5"/>
          <p:cNvSpPr txBox="1"/>
          <p:nvPr/>
        </p:nvSpPr>
        <p:spPr>
          <a:xfrm>
            <a:off x="658871" y="5649933"/>
            <a:ext cx="1992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Pierre &amp; Tim cookies</a:t>
            </a:r>
            <a:endParaRPr/>
          </a:p>
        </p:txBody>
      </p:sp>
      <p:sp>
        <p:nvSpPr>
          <p:cNvPr id="288" name="Google Shape;288;p5"/>
          <p:cNvSpPr txBox="1"/>
          <p:nvPr/>
        </p:nvSpPr>
        <p:spPr>
          <a:xfrm>
            <a:off x="4479218" y="5641993"/>
            <a:ext cx="1992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I-Grec</a:t>
            </a:r>
            <a:endParaRPr/>
          </a:p>
        </p:txBody>
      </p:sp>
      <p:sp>
        <p:nvSpPr>
          <p:cNvPr id="289" name="Google Shape;289;p5"/>
          <p:cNvSpPr txBox="1"/>
          <p:nvPr/>
        </p:nvSpPr>
        <p:spPr>
          <a:xfrm>
            <a:off x="9180477" y="6351290"/>
            <a:ext cx="1992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Famille Frichot</a:t>
            </a:r>
            <a:endParaRPr/>
          </a:p>
        </p:txBody>
      </p:sp>
      <p:sp>
        <p:nvSpPr>
          <p:cNvPr id="290" name="Google Shape;290;p5"/>
          <p:cNvSpPr txBox="1"/>
          <p:nvPr/>
        </p:nvSpPr>
        <p:spPr>
          <a:xfrm>
            <a:off x="9536468" y="2898888"/>
            <a:ext cx="19920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none" cap="none" strike="noStrike">
                <a:solidFill>
                  <a:srgbClr val="000000"/>
                </a:solidFill>
                <a:latin typeface="Arial"/>
                <a:ea typeface="Arial"/>
                <a:cs typeface="Arial"/>
                <a:sym typeface="Arial"/>
              </a:rPr>
              <a:t>Moulin de Brasseuil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22063b103f6_0_124"/>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296" name="Google Shape;296;g22063b103f6_0_124"/>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297" name="Google Shape;297;g22063b103f6_0_124"/>
          <p:cNvSpPr txBox="1"/>
          <p:nvPr/>
        </p:nvSpPr>
        <p:spPr>
          <a:xfrm>
            <a:off x="5588546" y="461400"/>
            <a:ext cx="196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8" name="Google Shape;298;g22063b103f6_0_124"/>
          <p:cNvSpPr txBox="1"/>
          <p:nvPr/>
        </p:nvSpPr>
        <p:spPr>
          <a:xfrm>
            <a:off x="1963850" y="2632600"/>
            <a:ext cx="90468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fr-FR" sz="3500">
                <a:solidFill>
                  <a:srgbClr val="6F9428"/>
                </a:solidFill>
                <a:latin typeface="Calibri"/>
                <a:ea typeface="Calibri"/>
                <a:cs typeface="Calibri"/>
                <a:sym typeface="Calibri"/>
              </a:rPr>
              <a:t>Action : “Communiquer, sensibiliser, éduquer”</a:t>
            </a:r>
            <a:r>
              <a:rPr b="1" lang="fr-FR" sz="3200" u="sng">
                <a:solidFill>
                  <a:srgbClr val="3A3838"/>
                </a:solidFill>
                <a:latin typeface="Calibri"/>
                <a:ea typeface="Calibri"/>
                <a:cs typeface="Calibri"/>
                <a:sym typeface="Calibri"/>
              </a:rPr>
              <a:t>  </a:t>
            </a:r>
            <a:r>
              <a:rPr b="1" lang="fr-FR" sz="3200">
                <a:solidFill>
                  <a:srgbClr val="3A3838"/>
                </a:solidFill>
                <a:latin typeface="Calibri"/>
                <a:ea typeface="Calibri"/>
                <a:cs typeface="Calibri"/>
                <a:sym typeface="Calibri"/>
              </a:rPr>
              <a:t>       </a:t>
            </a:r>
            <a:endParaRPr b="1" i="0" sz="1600" u="none" cap="none" strike="noStrike">
              <a:solidFill>
                <a:srgbClr val="6F942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
          <p:cNvSpPr txBox="1"/>
          <p:nvPr>
            <p:ph type="title"/>
          </p:nvPr>
        </p:nvSpPr>
        <p:spPr>
          <a:xfrm>
            <a:off x="681900" y="0"/>
            <a:ext cx="11593800" cy="100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fr-FR" sz="4200"/>
              <a:t>Concours “</a:t>
            </a:r>
            <a:r>
              <a:rPr b="1" lang="fr-FR" sz="4200" cap="none"/>
              <a:t>ALIM’JEUNES</a:t>
            </a:r>
            <a:r>
              <a:rPr b="1" lang="fr-FR" sz="4200"/>
              <a:t> : #manger local &amp; sain”</a:t>
            </a:r>
            <a:endParaRPr sz="4200"/>
          </a:p>
        </p:txBody>
      </p:sp>
      <p:sp>
        <p:nvSpPr>
          <p:cNvPr id="304" name="Google Shape;304;p4"/>
          <p:cNvSpPr/>
          <p:nvPr/>
        </p:nvSpPr>
        <p:spPr>
          <a:xfrm>
            <a:off x="338249" y="1298279"/>
            <a:ext cx="7904100" cy="4510800"/>
          </a:xfrm>
          <a:prstGeom prst="rect">
            <a:avLst/>
          </a:prstGeom>
          <a:noFill/>
          <a:ln>
            <a:noFill/>
          </a:ln>
        </p:spPr>
        <p:txBody>
          <a:bodyPr anchorCtr="0" anchor="t" bIns="45700" lIns="91425" spcFirstLastPara="1" rIns="91425" wrap="square" tIns="45700">
            <a:spAutoFit/>
          </a:bodyPr>
          <a:lstStyle/>
          <a:p>
            <a:pPr indent="0" lvl="0" marL="0" marR="165100" rtl="0" algn="just">
              <a:lnSpc>
                <a:spcPct val="100000"/>
              </a:lnSpc>
              <a:spcBef>
                <a:spcPts val="0"/>
              </a:spcBef>
              <a:spcAft>
                <a:spcPts val="0"/>
              </a:spcAft>
              <a:buClr>
                <a:srgbClr val="000000"/>
              </a:buClr>
              <a:buSzPts val="1800"/>
              <a:buFont typeface="Arial"/>
              <a:buNone/>
            </a:pPr>
            <a:r>
              <a:t/>
            </a:r>
            <a:endParaRPr b="1" sz="1800"/>
          </a:p>
          <a:p>
            <a:pPr indent="0" lvl="0" marL="0" marR="165100" rtl="0" algn="just">
              <a:lnSpc>
                <a:spcPct val="100000"/>
              </a:lnSpc>
              <a:spcBef>
                <a:spcPts val="0"/>
              </a:spcBef>
              <a:spcAft>
                <a:spcPts val="0"/>
              </a:spcAft>
              <a:buClr>
                <a:srgbClr val="000000"/>
              </a:buClr>
              <a:buSzPts val="1800"/>
              <a:buFont typeface="Arial"/>
              <a:buNone/>
            </a:pPr>
            <a:r>
              <a:rPr b="1" i="0" lang="fr-FR" sz="1800" u="none" cap="none" strike="noStrike">
                <a:solidFill>
                  <a:srgbClr val="000000"/>
                </a:solidFill>
                <a:latin typeface="Arial"/>
                <a:ea typeface="Arial"/>
                <a:cs typeface="Arial"/>
                <a:sym typeface="Arial"/>
              </a:rPr>
              <a:t>Découvrez les pitchs des candidats :</a:t>
            </a:r>
            <a:endParaRPr b="0" i="0" sz="1400" u="none" cap="none" strike="noStrike">
              <a:solidFill>
                <a:srgbClr val="000000"/>
              </a:solidFill>
              <a:latin typeface="Arial"/>
              <a:ea typeface="Arial"/>
              <a:cs typeface="Arial"/>
              <a:sym typeface="Arial"/>
            </a:endParaRPr>
          </a:p>
          <a:p>
            <a:pPr indent="0" lvl="0" marL="0" marR="16510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BTS MCO (Management Commercial Opérationnel) du Lycée Schœlcher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sng" cap="none" strike="noStrike">
                <a:solidFill>
                  <a:srgbClr val="0563C1"/>
                </a:solidFill>
                <a:latin typeface="Arial"/>
                <a:ea typeface="Arial"/>
                <a:cs typeface="Arial"/>
                <a:sym typeface="Arial"/>
                <a:hlinkClick r:id="rId3">
                  <a:extLst>
                    <a:ext uri="{A12FA001-AC4F-418D-AE19-62706E023703}">
                      <ahyp:hlinkClr val="tx"/>
                    </a:ext>
                  </a:extLst>
                </a:hlinkClick>
              </a:rPr>
              <a:t>https://youtu.be/F9oRMyWabZg</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LEGTA de Croix Rivail à Ducos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sng" cap="none" strike="noStrike">
                <a:solidFill>
                  <a:srgbClr val="0563C1"/>
                </a:solidFill>
                <a:latin typeface="Arial"/>
                <a:ea typeface="Arial"/>
                <a:cs typeface="Arial"/>
                <a:sym typeface="Arial"/>
                <a:hlinkClick r:id="rId4">
                  <a:extLst>
                    <a:ext uri="{A12FA001-AC4F-418D-AE19-62706E023703}">
                      <ahyp:hlinkClr val="tx"/>
                    </a:ext>
                  </a:extLst>
                </a:hlinkClick>
              </a:rPr>
              <a:t>https://youtu.be/YWEJ3sVGOvY</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000000"/>
                </a:solidFill>
              </a:rPr>
              <a:t>Lycée Agricole du Robert, lauréat d</a:t>
            </a:r>
            <a:r>
              <a:rPr b="1" lang="fr-FR" sz="1800"/>
              <a:t>u concours avec le “MAC LPA”</a:t>
            </a:r>
            <a:endParaRPr b="1" i="0" sz="1600" u="none" cap="none" strike="noStrike">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rPr b="0" i="0" lang="fr-FR" sz="1800" u="sng" cap="none" strike="noStrike">
                <a:solidFill>
                  <a:srgbClr val="0563C1"/>
                </a:solidFill>
                <a:latin typeface="Arial"/>
                <a:ea typeface="Arial"/>
                <a:cs typeface="Arial"/>
                <a:sym typeface="Arial"/>
                <a:hlinkClick r:id="rId5">
                  <a:extLst>
                    <a:ext uri="{A12FA001-AC4F-418D-AE19-62706E023703}">
                      <ahyp:hlinkClr val="tx"/>
                    </a:ext>
                  </a:extLst>
                </a:hlinkClick>
              </a:rPr>
              <a:t>https://youtu.be/O_0wCXNy2e0</a:t>
            </a:r>
            <a:endParaRPr b="0" i="0" sz="1600" u="none" cap="none" strike="noStrike">
              <a:solidFill>
                <a:srgbClr val="000000"/>
              </a:solidFill>
              <a:latin typeface="Arial"/>
              <a:ea typeface="Arial"/>
              <a:cs typeface="Arial"/>
              <a:sym typeface="Arial"/>
            </a:endParaRPr>
          </a:p>
        </p:txBody>
      </p:sp>
      <p:pic>
        <p:nvPicPr>
          <p:cNvPr id="305" name="Google Shape;305;p4"/>
          <p:cNvPicPr preferRelativeResize="0"/>
          <p:nvPr/>
        </p:nvPicPr>
        <p:blipFill rotWithShape="1">
          <a:blip r:embed="rId6">
            <a:alphaModFix/>
          </a:blip>
          <a:srcRect b="0" l="0" r="0" t="0"/>
          <a:stretch/>
        </p:blipFill>
        <p:spPr>
          <a:xfrm>
            <a:off x="5317363" y="4232002"/>
            <a:ext cx="3283974" cy="2192022"/>
          </a:xfrm>
          <a:prstGeom prst="rect">
            <a:avLst/>
          </a:prstGeom>
          <a:noFill/>
          <a:ln>
            <a:noFill/>
          </a:ln>
        </p:spPr>
      </p:pic>
      <p:sp>
        <p:nvSpPr>
          <p:cNvPr id="306" name="Google Shape;306;p4"/>
          <p:cNvSpPr/>
          <p:nvPr/>
        </p:nvSpPr>
        <p:spPr>
          <a:xfrm>
            <a:off x="3637302" y="932825"/>
            <a:ext cx="664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1" lang="fr-FR" sz="2100" u="none" cap="none" strike="noStrike">
                <a:solidFill>
                  <a:srgbClr val="6F9428"/>
                </a:solidFill>
                <a:latin typeface="Calibri"/>
                <a:ea typeface="Calibri"/>
                <a:cs typeface="Calibri"/>
                <a:sym typeface="Calibri"/>
              </a:rPr>
              <a:t>« l’alimentation locale pour les jeunes, par les jeunes »</a:t>
            </a:r>
            <a:endParaRPr b="1" i="1" sz="2100" u="none" cap="none" strike="noStrike">
              <a:solidFill>
                <a:srgbClr val="6F9428"/>
              </a:solidFill>
              <a:latin typeface="Arial"/>
              <a:ea typeface="Arial"/>
              <a:cs typeface="Arial"/>
              <a:sym typeface="Arial"/>
            </a:endParaRPr>
          </a:p>
        </p:txBody>
      </p:sp>
      <p:pic>
        <p:nvPicPr>
          <p:cNvPr id="307" name="Google Shape;307;p4"/>
          <p:cNvPicPr preferRelativeResize="0"/>
          <p:nvPr/>
        </p:nvPicPr>
        <p:blipFill>
          <a:blip r:embed="rId7">
            <a:alphaModFix/>
          </a:blip>
          <a:stretch>
            <a:fillRect/>
          </a:stretch>
        </p:blipFill>
        <p:spPr>
          <a:xfrm>
            <a:off x="8781800" y="1836050"/>
            <a:ext cx="2932774" cy="43351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102"/>
          <p:cNvPicPr preferRelativeResize="0"/>
          <p:nvPr/>
        </p:nvPicPr>
        <p:blipFill rotWithShape="1">
          <a:blip r:embed="rId3">
            <a:alphaModFix/>
          </a:blip>
          <a:srcRect b="23164" l="0" r="0" t="71550"/>
          <a:stretch/>
        </p:blipFill>
        <p:spPr>
          <a:xfrm>
            <a:off x="0" y="6639636"/>
            <a:ext cx="12212846" cy="211540"/>
          </a:xfrm>
          <a:prstGeom prst="rect">
            <a:avLst/>
          </a:prstGeom>
          <a:noFill/>
          <a:ln>
            <a:noFill/>
          </a:ln>
        </p:spPr>
      </p:pic>
      <p:pic>
        <p:nvPicPr>
          <p:cNvPr id="313" name="Google Shape;313;p102"/>
          <p:cNvPicPr preferRelativeResize="0"/>
          <p:nvPr/>
        </p:nvPicPr>
        <p:blipFill rotWithShape="1">
          <a:blip r:embed="rId3">
            <a:alphaModFix/>
          </a:blip>
          <a:srcRect b="23164" l="0" r="0" t="71550"/>
          <a:stretch/>
        </p:blipFill>
        <p:spPr>
          <a:xfrm>
            <a:off x="0" y="0"/>
            <a:ext cx="12212846" cy="211540"/>
          </a:xfrm>
          <a:prstGeom prst="rect">
            <a:avLst/>
          </a:prstGeom>
          <a:noFill/>
          <a:ln>
            <a:noFill/>
          </a:ln>
        </p:spPr>
      </p:pic>
      <p:sp>
        <p:nvSpPr>
          <p:cNvPr id="314" name="Google Shape;314;p102"/>
          <p:cNvSpPr txBox="1"/>
          <p:nvPr/>
        </p:nvSpPr>
        <p:spPr>
          <a:xfrm>
            <a:off x="-681463" y="284362"/>
            <a:ext cx="10515600" cy="608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400"/>
              <a:buFont typeface="Arial"/>
              <a:buNone/>
            </a:pPr>
            <a:r>
              <a:rPr b="1" i="0" lang="fr-FR" sz="4400" u="none" cap="none" strike="noStrike">
                <a:solidFill>
                  <a:srgbClr val="3A3838"/>
                </a:solidFill>
                <a:latin typeface="Calibri"/>
                <a:ea typeface="Calibri"/>
                <a:cs typeface="Calibri"/>
                <a:sym typeface="Calibri"/>
              </a:rPr>
              <a:t>Concours #Valoralim’jeunes</a:t>
            </a:r>
            <a:endParaRPr b="1" i="0" sz="4400" u="none" cap="none" strike="noStrike">
              <a:solidFill>
                <a:srgbClr val="3A3838"/>
              </a:solidFill>
              <a:latin typeface="Calibri"/>
              <a:ea typeface="Calibri"/>
              <a:cs typeface="Calibri"/>
              <a:sym typeface="Calibri"/>
            </a:endParaRPr>
          </a:p>
        </p:txBody>
      </p:sp>
      <p:sp>
        <p:nvSpPr>
          <p:cNvPr id="315" name="Google Shape;315;p102"/>
          <p:cNvSpPr txBox="1"/>
          <p:nvPr/>
        </p:nvSpPr>
        <p:spPr>
          <a:xfrm>
            <a:off x="0" y="1674700"/>
            <a:ext cx="7347900" cy="4546500"/>
          </a:xfrm>
          <a:prstGeom prst="rect">
            <a:avLst/>
          </a:prstGeom>
          <a:noFill/>
          <a:ln>
            <a:noFill/>
          </a:ln>
        </p:spPr>
        <p:txBody>
          <a:bodyPr anchorCtr="0" anchor="t" bIns="45700" lIns="91425" spcFirstLastPara="1" rIns="91425" wrap="square" tIns="45700">
            <a:noAutofit/>
          </a:bodyPr>
          <a:lstStyle/>
          <a:p>
            <a:pPr indent="0" lvl="2" marL="82550" marR="0" rtl="0" algn="ctr">
              <a:lnSpc>
                <a:spcPct val="115000"/>
              </a:lnSpc>
              <a:spcBef>
                <a:spcPts val="0"/>
              </a:spcBef>
              <a:spcAft>
                <a:spcPts val="0"/>
              </a:spcAft>
              <a:buClr>
                <a:srgbClr val="000000"/>
              </a:buClr>
              <a:buSzPts val="2000"/>
              <a:buFont typeface="Arial"/>
              <a:buNone/>
            </a:pPr>
            <a:r>
              <a:rPr b="1" i="0" lang="fr-FR" sz="2000" u="none" cap="none" strike="noStrike">
                <a:solidFill>
                  <a:srgbClr val="548135"/>
                </a:solidFill>
                <a:highlight>
                  <a:srgbClr val="FFFFFF"/>
                </a:highlight>
                <a:latin typeface="Arial"/>
                <a:ea typeface="Arial"/>
                <a:cs typeface="Arial"/>
                <a:sym typeface="Arial"/>
              </a:rPr>
              <a:t>* Comment mieux valoriser les produits locaux et leurs points de vente en Seine Aval ?</a:t>
            </a:r>
            <a:endParaRPr b="1" i="0" sz="2000" u="none" cap="none" strike="noStrike">
              <a:solidFill>
                <a:srgbClr val="548135"/>
              </a:solidFill>
              <a:highlight>
                <a:srgbClr val="FFFFFF"/>
              </a:highlight>
              <a:latin typeface="Arial"/>
              <a:ea typeface="Arial"/>
              <a:cs typeface="Arial"/>
              <a:sym typeface="Arial"/>
            </a:endParaRPr>
          </a:p>
          <a:p>
            <a:pPr indent="0" lvl="2" marL="82550" marR="0" rtl="0" algn="ctr">
              <a:lnSpc>
                <a:spcPct val="115000"/>
              </a:lnSpc>
              <a:spcBef>
                <a:spcPts val="0"/>
              </a:spcBef>
              <a:spcAft>
                <a:spcPts val="0"/>
              </a:spcAft>
              <a:buClr>
                <a:srgbClr val="000000"/>
              </a:buClr>
              <a:buSzPts val="2000"/>
              <a:buFont typeface="Arial"/>
              <a:buNone/>
            </a:pPr>
            <a:r>
              <a:t/>
            </a:r>
            <a:endParaRPr b="1" i="0" sz="2000" u="none" cap="none" strike="noStrike">
              <a:solidFill>
                <a:srgbClr val="548135"/>
              </a:solidFill>
              <a:highlight>
                <a:srgbClr val="FFFFFF"/>
              </a:highlight>
              <a:latin typeface="Arial"/>
              <a:ea typeface="Arial"/>
              <a:cs typeface="Arial"/>
              <a:sym typeface="Arial"/>
            </a:endParaRPr>
          </a:p>
          <a:p>
            <a:pPr indent="0" lvl="2" marL="82550" marR="0" rtl="0" algn="ctr">
              <a:lnSpc>
                <a:spcPct val="115000"/>
              </a:lnSpc>
              <a:spcBef>
                <a:spcPts val="0"/>
              </a:spcBef>
              <a:spcAft>
                <a:spcPts val="0"/>
              </a:spcAft>
              <a:buClr>
                <a:srgbClr val="000000"/>
              </a:buClr>
              <a:buSzPts val="2000"/>
              <a:buFont typeface="Arial"/>
              <a:buNone/>
            </a:pPr>
            <a:r>
              <a:rPr b="1" i="0" lang="fr-FR" sz="2000" u="none" cap="none" strike="noStrike">
                <a:solidFill>
                  <a:srgbClr val="548135"/>
                </a:solidFill>
                <a:highlight>
                  <a:srgbClr val="FFFFFF"/>
                </a:highlight>
                <a:latin typeface="Arial"/>
                <a:ea typeface="Arial"/>
                <a:cs typeface="Arial"/>
                <a:sym typeface="Arial"/>
              </a:rPr>
              <a:t>* Concours lancé auprès d’étudiants du Lycée agricole Sully à Magnanville</a:t>
            </a:r>
            <a:endParaRPr b="0" i="0" sz="1400" u="none" cap="none" strike="noStrike">
              <a:solidFill>
                <a:srgbClr val="000000"/>
              </a:solidFill>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t/>
            </a:r>
            <a:endParaRPr b="1" i="0" sz="2000" u="none" cap="none" strike="noStrike">
              <a:solidFill>
                <a:srgbClr val="548135"/>
              </a:solidFill>
              <a:highlight>
                <a:srgbClr val="FFFFFF"/>
              </a:highlight>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rPr b="1" i="0" lang="fr-FR" sz="2000" u="none" cap="none" strike="noStrike">
                <a:solidFill>
                  <a:srgbClr val="548135"/>
                </a:solidFill>
                <a:highlight>
                  <a:srgbClr val="FFFFFF"/>
                </a:highlight>
                <a:latin typeface="Arial"/>
                <a:ea typeface="Arial"/>
                <a:cs typeface="Arial"/>
                <a:sym typeface="Arial"/>
              </a:rPr>
              <a:t>* 2 groupes pré-sélectionnés :</a:t>
            </a:r>
            <a:endParaRPr b="1" i="0" sz="2000" u="none" cap="none" strike="noStrike">
              <a:solidFill>
                <a:srgbClr val="548135"/>
              </a:solidFill>
              <a:highlight>
                <a:srgbClr val="FFFFFF"/>
              </a:highlight>
              <a:latin typeface="Arial"/>
              <a:ea typeface="Arial"/>
              <a:cs typeface="Arial"/>
              <a:sym typeface="Arial"/>
            </a:endParaRPr>
          </a:p>
          <a:p>
            <a:pPr indent="-355600" lvl="0" marL="1371600" marR="0" rtl="0" algn="just">
              <a:lnSpc>
                <a:spcPct val="115000"/>
              </a:lnSpc>
              <a:spcBef>
                <a:spcPts val="0"/>
              </a:spcBef>
              <a:spcAft>
                <a:spcPts val="0"/>
              </a:spcAft>
              <a:buClr>
                <a:srgbClr val="6F9428"/>
              </a:buClr>
              <a:buSzPts val="2000"/>
              <a:buFont typeface="Arial"/>
              <a:buChar char="●"/>
            </a:pPr>
            <a:r>
              <a:rPr b="1" i="0" lang="fr-FR" sz="2000" u="none" cap="none" strike="noStrike">
                <a:solidFill>
                  <a:srgbClr val="6F9428"/>
                </a:solidFill>
                <a:highlight>
                  <a:srgbClr val="FFFFFF"/>
                </a:highlight>
              </a:rPr>
              <a:t>L’application FarmiGo,</a:t>
            </a:r>
            <a:r>
              <a:rPr b="0" i="0" lang="fr-FR" sz="2000" u="none" cap="none" strike="noStrike">
                <a:solidFill>
                  <a:srgbClr val="6F9428"/>
                </a:solidFill>
                <a:highlight>
                  <a:srgbClr val="FFFFFF"/>
                </a:highlight>
                <a:latin typeface="Arial"/>
                <a:ea typeface="Arial"/>
                <a:cs typeface="Arial"/>
                <a:sym typeface="Arial"/>
              </a:rPr>
              <a:t> de localisation des points de vente à la ferme permettant de passer commande, groupe </a:t>
            </a:r>
            <a:r>
              <a:rPr b="1" i="0" lang="fr-FR" sz="2000" u="none" cap="none" strike="noStrike">
                <a:solidFill>
                  <a:srgbClr val="6F9428"/>
                </a:solidFill>
                <a:highlight>
                  <a:srgbClr val="FFFFFF"/>
                </a:highlight>
              </a:rPr>
              <a:t>lauréat du concours</a:t>
            </a:r>
            <a:endParaRPr b="1" i="0" sz="2000" u="none" cap="none" strike="noStrike">
              <a:solidFill>
                <a:srgbClr val="6F9428"/>
              </a:solidFill>
              <a:highlight>
                <a:srgbClr val="FFFFFF"/>
              </a:highlight>
            </a:endParaRPr>
          </a:p>
          <a:p>
            <a:pPr indent="-355600" lvl="0" marL="1371600" marR="0" rtl="0" algn="just">
              <a:lnSpc>
                <a:spcPct val="115000"/>
              </a:lnSpc>
              <a:spcBef>
                <a:spcPts val="0"/>
              </a:spcBef>
              <a:spcAft>
                <a:spcPts val="0"/>
              </a:spcAft>
              <a:buClr>
                <a:srgbClr val="6F9428"/>
              </a:buClr>
              <a:buSzPts val="2000"/>
              <a:buFont typeface="Arial"/>
              <a:buChar char="●"/>
            </a:pPr>
            <a:r>
              <a:rPr b="0" i="0" lang="fr-FR" sz="2000" u="none" cap="none" strike="noStrike">
                <a:solidFill>
                  <a:srgbClr val="6F9428"/>
                </a:solidFill>
                <a:highlight>
                  <a:srgbClr val="FFFFFF"/>
                </a:highlight>
                <a:latin typeface="Arial"/>
                <a:ea typeface="Arial"/>
                <a:cs typeface="Arial"/>
                <a:sym typeface="Arial"/>
              </a:rPr>
              <a:t>Le projet de marché de producteurs avec dégustation à l’aveugle</a:t>
            </a:r>
            <a:endParaRPr b="0" i="0" sz="2000" u="none" cap="none" strike="noStrike">
              <a:solidFill>
                <a:srgbClr val="6F9428"/>
              </a:solidFill>
              <a:highlight>
                <a:srgbClr val="FFFFFF"/>
              </a:highlight>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t/>
            </a:r>
            <a:endParaRPr b="1" i="0" sz="2000" u="none" cap="none" strike="noStrike">
              <a:solidFill>
                <a:srgbClr val="548135"/>
              </a:solidFill>
              <a:highlight>
                <a:srgbClr val="FFFFFF"/>
              </a:highlight>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t/>
            </a:r>
            <a:endParaRPr b="1" i="0" sz="2000" u="none" cap="none" strike="noStrike">
              <a:solidFill>
                <a:srgbClr val="548135"/>
              </a:solidFill>
              <a:highlight>
                <a:srgbClr val="FFFFFF"/>
              </a:highlight>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t/>
            </a:r>
            <a:endParaRPr b="1" i="0" sz="2000" u="none" cap="none" strike="noStrike">
              <a:solidFill>
                <a:srgbClr val="548135"/>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2" marL="82550" marR="0" rtl="0" algn="just">
              <a:lnSpc>
                <a:spcPct val="115000"/>
              </a:lnSpc>
              <a:spcBef>
                <a:spcPts val="0"/>
              </a:spcBef>
              <a:spcAft>
                <a:spcPts val="0"/>
              </a:spcAft>
              <a:buClr>
                <a:srgbClr val="000000"/>
              </a:buClr>
              <a:buSzPts val="2000"/>
              <a:buFont typeface="Arial"/>
              <a:buNone/>
            </a:pPr>
            <a:r>
              <a:t/>
            </a:r>
            <a:endParaRPr b="0" i="0" sz="2000" u="none" cap="none" strike="noStrike">
              <a:solidFill>
                <a:srgbClr val="FF0000"/>
              </a:solidFill>
              <a:highlight>
                <a:srgbClr val="FFFFFF"/>
              </a:highlight>
              <a:latin typeface="Arial"/>
              <a:ea typeface="Arial"/>
              <a:cs typeface="Arial"/>
              <a:sym typeface="Arial"/>
            </a:endParaRPr>
          </a:p>
          <a:p>
            <a:pPr indent="0" lvl="0" marL="0" marR="0" rtl="0" algn="l">
              <a:lnSpc>
                <a:spcPct val="70000"/>
              </a:lnSpc>
              <a:spcBef>
                <a:spcPts val="1000"/>
              </a:spcBef>
              <a:spcAft>
                <a:spcPts val="0"/>
              </a:spcAft>
              <a:buClr>
                <a:srgbClr val="548135"/>
              </a:buClr>
              <a:buSzPts val="1330"/>
              <a:buFont typeface="Arial"/>
              <a:buNone/>
            </a:pPr>
            <a:r>
              <a:t/>
            </a:r>
            <a:endParaRPr b="0" i="0" sz="2000" u="none" cap="none" strike="noStrike">
              <a:solidFill>
                <a:schemeClr val="dk1"/>
              </a:solidFill>
              <a:latin typeface="Arial"/>
              <a:ea typeface="Arial"/>
              <a:cs typeface="Arial"/>
              <a:sym typeface="Arial"/>
            </a:endParaRPr>
          </a:p>
        </p:txBody>
      </p:sp>
      <p:pic>
        <p:nvPicPr>
          <p:cNvPr id="316" name="Google Shape;316;p102"/>
          <p:cNvPicPr preferRelativeResize="0"/>
          <p:nvPr/>
        </p:nvPicPr>
        <p:blipFill rotWithShape="1">
          <a:blip r:embed="rId4">
            <a:alphaModFix/>
          </a:blip>
          <a:srcRect b="0" l="0" r="-18820" t="0"/>
          <a:stretch/>
        </p:blipFill>
        <p:spPr>
          <a:xfrm>
            <a:off x="8285225" y="367036"/>
            <a:ext cx="3647075" cy="4095150"/>
          </a:xfrm>
          <a:prstGeom prst="rect">
            <a:avLst/>
          </a:prstGeom>
          <a:noFill/>
          <a:ln>
            <a:noFill/>
          </a:ln>
        </p:spPr>
      </p:pic>
      <p:pic>
        <p:nvPicPr>
          <p:cNvPr id="317" name="Google Shape;317;p102"/>
          <p:cNvPicPr preferRelativeResize="0"/>
          <p:nvPr/>
        </p:nvPicPr>
        <p:blipFill>
          <a:blip r:embed="rId5">
            <a:alphaModFix/>
          </a:blip>
          <a:stretch>
            <a:fillRect/>
          </a:stretch>
        </p:blipFill>
        <p:spPr>
          <a:xfrm>
            <a:off x="7740667" y="4214725"/>
            <a:ext cx="4301982" cy="23493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g22063b103f6_0_1"/>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323" name="Google Shape;323;g22063b103f6_0_1"/>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324" name="Google Shape;324;g22063b103f6_0_1"/>
          <p:cNvSpPr txBox="1"/>
          <p:nvPr/>
        </p:nvSpPr>
        <p:spPr>
          <a:xfrm>
            <a:off x="5588546" y="461400"/>
            <a:ext cx="196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g22063b103f6_0_1"/>
          <p:cNvSpPr txBox="1"/>
          <p:nvPr/>
        </p:nvSpPr>
        <p:spPr>
          <a:xfrm>
            <a:off x="763700" y="263475"/>
            <a:ext cx="7999200" cy="158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fr-FR" sz="3200" u="sng">
                <a:solidFill>
                  <a:srgbClr val="3A3838"/>
                </a:solidFill>
                <a:latin typeface="Calibri"/>
                <a:ea typeface="Calibri"/>
                <a:cs typeface="Calibri"/>
                <a:sym typeface="Calibri"/>
              </a:rPr>
              <a:t>Action : Communiquer, sensibiliser, éduquer  </a:t>
            </a:r>
            <a:r>
              <a:rPr b="1" lang="fr-FR" sz="3200">
                <a:solidFill>
                  <a:srgbClr val="3A3838"/>
                </a:solidFill>
                <a:latin typeface="Calibri"/>
                <a:ea typeface="Calibri"/>
                <a:cs typeface="Calibri"/>
                <a:sym typeface="Calibri"/>
              </a:rPr>
              <a:t>       </a:t>
            </a:r>
            <a:r>
              <a:rPr b="1" lang="fr-FR" sz="3200">
                <a:solidFill>
                  <a:srgbClr val="6F9428"/>
                </a:solidFill>
                <a:latin typeface="Calibri"/>
                <a:ea typeface="Calibri"/>
                <a:cs typeface="Calibri"/>
                <a:sym typeface="Calibri"/>
              </a:rPr>
              <a:t>⇒ Livret de recettes  “de chez Nous”</a:t>
            </a:r>
            <a:endParaRPr b="1" i="0" sz="1600" u="none" cap="none" strike="noStrike">
              <a:solidFill>
                <a:srgbClr val="6F9428"/>
              </a:solidFill>
              <a:latin typeface="Calibri"/>
              <a:ea typeface="Calibri"/>
              <a:cs typeface="Calibri"/>
              <a:sym typeface="Calibri"/>
            </a:endParaRPr>
          </a:p>
        </p:txBody>
      </p:sp>
      <p:sp>
        <p:nvSpPr>
          <p:cNvPr id="326" name="Google Shape;326;g22063b103f6_0_1"/>
          <p:cNvSpPr txBox="1"/>
          <p:nvPr/>
        </p:nvSpPr>
        <p:spPr>
          <a:xfrm>
            <a:off x="0" y="1602400"/>
            <a:ext cx="7403700" cy="3683700"/>
          </a:xfrm>
          <a:prstGeom prst="rect">
            <a:avLst/>
          </a:prstGeom>
          <a:solidFill>
            <a:schemeClr val="lt2"/>
          </a:solidFill>
          <a:ln>
            <a:noFill/>
          </a:ln>
        </p:spPr>
        <p:txBody>
          <a:bodyPr anchorCtr="0" anchor="t" bIns="91425" lIns="91425" spcFirstLastPara="1" rIns="91425" wrap="square" tIns="91425">
            <a:noAutofit/>
          </a:bodyPr>
          <a:lstStyle/>
          <a:p>
            <a:pPr indent="-342900" lvl="0" marL="457200" marR="0" rtl="0" algn="just">
              <a:lnSpc>
                <a:spcPct val="115000"/>
              </a:lnSpc>
              <a:spcBef>
                <a:spcPts val="0"/>
              </a:spcBef>
              <a:spcAft>
                <a:spcPts val="0"/>
              </a:spcAft>
              <a:buClr>
                <a:schemeClr val="dk1"/>
              </a:buClr>
              <a:buSzPts val="1800"/>
              <a:buFont typeface="Calibri"/>
              <a:buChar char="●"/>
            </a:pPr>
            <a:r>
              <a:rPr b="1" i="0" lang="fr-FR" sz="1800" u="none" cap="none" strike="noStrike">
                <a:solidFill>
                  <a:schemeClr val="dk1"/>
                </a:solidFill>
                <a:latin typeface="Calibri"/>
                <a:ea typeface="Calibri"/>
                <a:cs typeface="Calibri"/>
                <a:sym typeface="Calibri"/>
              </a:rPr>
              <a:t>Objectif </a:t>
            </a:r>
            <a:r>
              <a:rPr b="0" i="0" lang="fr-FR" sz="1800" u="none" cap="none" strike="noStrike">
                <a:solidFill>
                  <a:schemeClr val="dk1"/>
                </a:solidFill>
                <a:latin typeface="Calibri"/>
                <a:ea typeface="Calibri"/>
                <a:cs typeface="Calibri"/>
                <a:sym typeface="Calibri"/>
              </a:rPr>
              <a:t>: valoriser les produits locaux au travers de recettes culinaires pour encourager leur consommation</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Char char="●"/>
            </a:pPr>
            <a:r>
              <a:rPr b="1" i="0" lang="fr-FR" sz="1800" u="none" cap="none" strike="noStrike">
                <a:solidFill>
                  <a:schemeClr val="dk1"/>
                </a:solidFill>
                <a:latin typeface="Calibri"/>
                <a:ea typeface="Calibri"/>
                <a:cs typeface="Calibri"/>
                <a:sym typeface="Calibri"/>
              </a:rPr>
              <a:t>Cible principale</a:t>
            </a:r>
            <a:r>
              <a:rPr b="0" i="0" lang="fr-FR" sz="1800" u="none" cap="none" strike="noStrike">
                <a:solidFill>
                  <a:schemeClr val="dk1"/>
                </a:solidFill>
                <a:latin typeface="Calibri"/>
                <a:ea typeface="Calibri"/>
                <a:cs typeface="Calibri"/>
                <a:sym typeface="Calibri"/>
              </a:rPr>
              <a:t> : tout public</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Char char="●"/>
            </a:pPr>
            <a:r>
              <a:rPr b="1" i="0" lang="fr-FR" sz="1800" u="none" cap="none" strike="noStrike">
                <a:solidFill>
                  <a:schemeClr val="dk1"/>
                </a:solidFill>
                <a:latin typeface="Calibri"/>
                <a:ea typeface="Calibri"/>
                <a:cs typeface="Calibri"/>
                <a:sym typeface="Calibri"/>
              </a:rPr>
              <a:t>Particularités </a:t>
            </a:r>
            <a:r>
              <a:rPr b="0" i="0" lang="fr-FR"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b="0" i="0" lang="fr-FR" sz="1800" u="none" cap="none" strike="noStrike">
                <a:solidFill>
                  <a:schemeClr val="dk1"/>
                </a:solidFill>
                <a:latin typeface="Calibri"/>
                <a:ea typeface="Calibri"/>
                <a:cs typeface="Calibri"/>
                <a:sym typeface="Calibri"/>
              </a:rPr>
              <a:t>Création des recettes par des chefs cuisiniers et acteurs bénéficiaires des 4 territoires partenaires ;</a:t>
            </a:r>
            <a:endParaRPr b="0" i="0" sz="1800" u="none" cap="none" strike="noStrike">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b="0" i="0" lang="fr-FR" sz="1800" u="none" cap="none" strike="noStrike">
                <a:solidFill>
                  <a:schemeClr val="dk1"/>
                </a:solidFill>
                <a:latin typeface="Calibri"/>
                <a:ea typeface="Calibri"/>
                <a:cs typeface="Calibri"/>
                <a:sym typeface="Calibri"/>
              </a:rPr>
              <a:t>Association des produits de Martinique et de Seine Aval</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Char char="●"/>
            </a:pPr>
            <a:r>
              <a:rPr b="1" i="0" lang="fr-FR" sz="1800" u="none" cap="none" strike="noStrike">
                <a:solidFill>
                  <a:schemeClr val="dk1"/>
                </a:solidFill>
                <a:latin typeface="Calibri"/>
                <a:ea typeface="Calibri"/>
                <a:cs typeface="Calibri"/>
                <a:sym typeface="Calibri"/>
              </a:rPr>
              <a:t>Mode de diffusion </a:t>
            </a:r>
            <a:r>
              <a:rPr b="0" i="0" lang="fr-FR" sz="1800" u="none" cap="none" strike="noStrike">
                <a:solidFill>
                  <a:schemeClr val="dk1"/>
                </a:solidFill>
                <a:latin typeface="Calibri"/>
                <a:ea typeface="Calibri"/>
                <a:cs typeface="Calibri"/>
                <a:sym typeface="Calibri"/>
              </a:rPr>
              <a:t>: via les structures porteuses des GAL (sites internet et réseaux sociaux), réseaux de partenaires publics et privés (ARS, IREPS, Caisses des Écoles, acteurs du système alimentaire) ;</a:t>
            </a:r>
            <a:endParaRPr b="0" i="0" sz="1800" u="none" cap="none" strike="noStrike">
              <a:solidFill>
                <a:schemeClr val="dk1"/>
              </a:solidFill>
              <a:latin typeface="Calibri"/>
              <a:ea typeface="Calibri"/>
              <a:cs typeface="Calibri"/>
              <a:sym typeface="Calibri"/>
            </a:endParaRPr>
          </a:p>
          <a:p>
            <a:pPr indent="-342900" lvl="0" marL="457200" marR="0" rtl="0" algn="just">
              <a:lnSpc>
                <a:spcPct val="115000"/>
              </a:lnSpc>
              <a:spcBef>
                <a:spcPts val="0"/>
              </a:spcBef>
              <a:spcAft>
                <a:spcPts val="0"/>
              </a:spcAft>
              <a:buClr>
                <a:schemeClr val="dk1"/>
              </a:buClr>
              <a:buSzPts val="1800"/>
              <a:buFont typeface="Calibri"/>
              <a:buChar char="●"/>
            </a:pPr>
            <a:r>
              <a:rPr b="1" i="0" lang="fr-FR" sz="1800" u="none" cap="none" strike="noStrike">
                <a:solidFill>
                  <a:schemeClr val="dk1"/>
                </a:solidFill>
                <a:latin typeface="Calibri"/>
                <a:ea typeface="Calibri"/>
                <a:cs typeface="Calibri"/>
                <a:sym typeface="Calibri"/>
              </a:rPr>
              <a:t>Format </a:t>
            </a:r>
            <a:r>
              <a:rPr b="0" i="0" lang="fr-FR" sz="1800" u="none" cap="none" strike="noStrike">
                <a:solidFill>
                  <a:schemeClr val="dk1"/>
                </a:solidFill>
                <a:latin typeface="Calibri"/>
                <a:ea typeface="Calibri"/>
                <a:cs typeface="Calibri"/>
                <a:sym typeface="Calibri"/>
              </a:rPr>
              <a:t>: impression A</a:t>
            </a:r>
            <a:r>
              <a:rPr lang="fr-FR" sz="1800">
                <a:solidFill>
                  <a:schemeClr val="dk1"/>
                </a:solidFill>
                <a:latin typeface="Calibri"/>
                <a:ea typeface="Calibri"/>
                <a:cs typeface="Calibri"/>
                <a:sym typeface="Calibri"/>
              </a:rPr>
              <a:t>4</a:t>
            </a:r>
            <a:r>
              <a:rPr b="0" i="0" lang="fr-FR" sz="1800" u="none" cap="none" strike="noStrike">
                <a:solidFill>
                  <a:schemeClr val="dk1"/>
                </a:solidFill>
                <a:latin typeface="Calibri"/>
                <a:ea typeface="Calibri"/>
                <a:cs typeface="Calibri"/>
                <a:sym typeface="Calibri"/>
              </a:rPr>
              <a:t> x 1 000 exemplaires et version numérique.</a:t>
            </a:r>
            <a:endParaRPr b="0" i="0" sz="19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t/>
            </a:r>
            <a:endParaRPr b="0" i="0" u="none" cap="none" strike="noStrike">
              <a:solidFill>
                <a:schemeClr val="dk1"/>
              </a:solidFill>
              <a:highlight>
                <a:srgbClr val="FFFFFF"/>
              </a:highlight>
              <a:latin typeface="Calibri"/>
              <a:ea typeface="Calibri"/>
              <a:cs typeface="Calibri"/>
              <a:sym typeface="Calibri"/>
            </a:endParaRPr>
          </a:p>
        </p:txBody>
      </p:sp>
      <p:pic>
        <p:nvPicPr>
          <p:cNvPr id="327" name="Google Shape;327;g22063b103f6_0_1"/>
          <p:cNvPicPr preferRelativeResize="0"/>
          <p:nvPr/>
        </p:nvPicPr>
        <p:blipFill>
          <a:blip r:embed="rId4">
            <a:alphaModFix/>
          </a:blip>
          <a:stretch>
            <a:fillRect/>
          </a:stretch>
        </p:blipFill>
        <p:spPr>
          <a:xfrm rot="119999">
            <a:off x="8200648" y="1144166"/>
            <a:ext cx="3202506" cy="4564389"/>
          </a:xfrm>
          <a:prstGeom prst="rect">
            <a:avLst/>
          </a:prstGeom>
          <a:noFill/>
          <a:ln>
            <a:noFill/>
          </a:ln>
          <a:effectLst>
            <a:outerShdw blurRad="57150" rotWithShape="0" algn="bl" dir="2940000" dist="95250">
              <a:srgbClr val="000000">
                <a:alpha val="64999"/>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g22063b103f6_0_10"/>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333" name="Google Shape;333;g22063b103f6_0_10"/>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334" name="Google Shape;334;g22063b103f6_0_10"/>
          <p:cNvSpPr txBox="1"/>
          <p:nvPr/>
        </p:nvSpPr>
        <p:spPr>
          <a:xfrm>
            <a:off x="5588546" y="461400"/>
            <a:ext cx="196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g22063b103f6_0_10"/>
          <p:cNvSpPr txBox="1"/>
          <p:nvPr/>
        </p:nvSpPr>
        <p:spPr>
          <a:xfrm>
            <a:off x="763700" y="263475"/>
            <a:ext cx="7999200" cy="158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fr-FR" sz="3200" u="sng">
                <a:solidFill>
                  <a:srgbClr val="3A3838"/>
                </a:solidFill>
                <a:latin typeface="Calibri"/>
                <a:ea typeface="Calibri"/>
                <a:cs typeface="Calibri"/>
                <a:sym typeface="Calibri"/>
              </a:rPr>
              <a:t>Action : Communiquer, sensibiliser, éduquer  </a:t>
            </a:r>
            <a:r>
              <a:rPr b="1" lang="fr-FR" sz="3200">
                <a:solidFill>
                  <a:srgbClr val="3A3838"/>
                </a:solidFill>
                <a:latin typeface="Calibri"/>
                <a:ea typeface="Calibri"/>
                <a:cs typeface="Calibri"/>
                <a:sym typeface="Calibri"/>
              </a:rPr>
              <a:t>       </a:t>
            </a:r>
            <a:r>
              <a:rPr b="1" lang="fr-FR" sz="3200">
                <a:solidFill>
                  <a:srgbClr val="6F9428"/>
                </a:solidFill>
                <a:latin typeface="Calibri"/>
                <a:ea typeface="Calibri"/>
                <a:cs typeface="Calibri"/>
                <a:sym typeface="Calibri"/>
              </a:rPr>
              <a:t>⇒ Livret de recettes  “de chez Nous”</a:t>
            </a:r>
            <a:endParaRPr b="1" i="0" sz="1600" u="none" cap="none" strike="noStrike">
              <a:solidFill>
                <a:srgbClr val="6F9428"/>
              </a:solidFill>
              <a:latin typeface="Calibri"/>
              <a:ea typeface="Calibri"/>
              <a:cs typeface="Calibri"/>
              <a:sym typeface="Calibri"/>
            </a:endParaRPr>
          </a:p>
        </p:txBody>
      </p:sp>
      <p:sp>
        <p:nvSpPr>
          <p:cNvPr id="336" name="Google Shape;336;g22063b103f6_0_10"/>
          <p:cNvSpPr txBox="1"/>
          <p:nvPr/>
        </p:nvSpPr>
        <p:spPr>
          <a:xfrm>
            <a:off x="0" y="1602400"/>
            <a:ext cx="7403700" cy="3683700"/>
          </a:xfrm>
          <a:prstGeom prst="rect">
            <a:avLst/>
          </a:prstGeom>
          <a:solidFill>
            <a:schemeClr val="lt2"/>
          </a:solidFill>
          <a:ln>
            <a:noFill/>
          </a:ln>
        </p:spPr>
        <p:txBody>
          <a:bodyPr anchorCtr="0" anchor="t" bIns="91425" lIns="91425" spcFirstLastPara="1" rIns="91425" wrap="square" tIns="91425">
            <a:noAutofit/>
          </a:bodyPr>
          <a:lstStyle/>
          <a:p>
            <a:pPr indent="-342900" lvl="0" marL="457200" marR="0" rtl="0" algn="just">
              <a:lnSpc>
                <a:spcPct val="115000"/>
              </a:lnSpc>
              <a:spcBef>
                <a:spcPts val="0"/>
              </a:spcBef>
              <a:spcAft>
                <a:spcPts val="0"/>
              </a:spcAft>
              <a:buClr>
                <a:schemeClr val="dk1"/>
              </a:buClr>
              <a:buSzPts val="1800"/>
              <a:buFont typeface="Calibri"/>
              <a:buChar char="●"/>
            </a:pPr>
            <a:r>
              <a:rPr b="1" lang="fr-FR" sz="1800">
                <a:solidFill>
                  <a:schemeClr val="dk1"/>
                </a:solidFill>
                <a:latin typeface="Calibri"/>
                <a:ea typeface="Calibri"/>
                <a:cs typeface="Calibri"/>
                <a:sym typeface="Calibri"/>
              </a:rPr>
              <a:t>10 recettes “de chez Nous”</a:t>
            </a:r>
            <a:endParaRPr b="1"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Poêlée de champignons (Seine-Aval)</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Mille-feuilles de banane au foie gras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Champignons farcis au caviar d’aubergine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Crumble aux légumes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L’otantik Pizz’Manyoc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Loup des Caraïbes et légumes pays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Parmentier de ti-nain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Mousse au cacao de Martinique (Martinique)</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Yaourt à la compote de pêches et framboises (Seine-Aval)</a:t>
            </a:r>
            <a:endParaRPr sz="1800">
              <a:solidFill>
                <a:schemeClr val="dk1"/>
              </a:solidFill>
              <a:latin typeface="Calibri"/>
              <a:ea typeface="Calibri"/>
              <a:cs typeface="Calibri"/>
              <a:sym typeface="Calibri"/>
            </a:endParaRPr>
          </a:p>
          <a:p>
            <a:pPr indent="-342900" lvl="1" marL="914400" marR="0" rtl="0" algn="just">
              <a:lnSpc>
                <a:spcPct val="115000"/>
              </a:lnSpc>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Smoothie “jardin épicé” (Martinique)</a:t>
            </a:r>
            <a:endParaRPr sz="18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700"/>
              <a:buFont typeface="Arial"/>
              <a:buNone/>
            </a:pPr>
            <a:r>
              <a:t/>
            </a:r>
            <a:endParaRPr b="0" i="0" u="none" cap="none" strike="noStrike">
              <a:solidFill>
                <a:schemeClr val="dk1"/>
              </a:solidFill>
              <a:highlight>
                <a:srgbClr val="FFFFFF"/>
              </a:highlight>
              <a:latin typeface="Calibri"/>
              <a:ea typeface="Calibri"/>
              <a:cs typeface="Calibri"/>
              <a:sym typeface="Calibri"/>
            </a:endParaRPr>
          </a:p>
        </p:txBody>
      </p:sp>
      <p:pic>
        <p:nvPicPr>
          <p:cNvPr id="337" name="Google Shape;337;g22063b103f6_0_10"/>
          <p:cNvPicPr preferRelativeResize="0"/>
          <p:nvPr/>
        </p:nvPicPr>
        <p:blipFill>
          <a:blip r:embed="rId4">
            <a:alphaModFix/>
          </a:blip>
          <a:stretch>
            <a:fillRect/>
          </a:stretch>
        </p:blipFill>
        <p:spPr>
          <a:xfrm rot="119999">
            <a:off x="8200648" y="1144166"/>
            <a:ext cx="3202506" cy="4564389"/>
          </a:xfrm>
          <a:prstGeom prst="rect">
            <a:avLst/>
          </a:prstGeom>
          <a:noFill/>
          <a:ln>
            <a:noFill/>
          </a:ln>
          <a:effectLst>
            <a:outerShdw blurRad="57150" rotWithShape="0" algn="bl" dir="2940000" dist="95250">
              <a:srgbClr val="000000">
                <a:alpha val="64999"/>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gff4799c3df_1_303"/>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115" name="Google Shape;115;gff4799c3df_1_303"/>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116" name="Google Shape;116;gff4799c3df_1_303"/>
          <p:cNvSpPr txBox="1"/>
          <p:nvPr/>
        </p:nvSpPr>
        <p:spPr>
          <a:xfrm>
            <a:off x="838200" y="304597"/>
            <a:ext cx="10515600" cy="848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400"/>
              <a:buFont typeface="Arial"/>
              <a:buNone/>
            </a:pPr>
            <a:r>
              <a:rPr b="1" i="0" lang="fr-FR" sz="4400" u="none" cap="none" strike="noStrike">
                <a:solidFill>
                  <a:srgbClr val="3A3838"/>
                </a:solidFill>
                <a:latin typeface="Calibri"/>
                <a:ea typeface="Calibri"/>
                <a:cs typeface="Calibri"/>
                <a:sym typeface="Calibri"/>
              </a:rPr>
              <a:t>La coopération dans LEADER</a:t>
            </a:r>
            <a:endParaRPr b="1" i="0" sz="44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t/>
            </a:r>
            <a:endParaRPr b="1" i="0" sz="44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17" name="Google Shape;117;gff4799c3df_1_303"/>
          <p:cNvSpPr txBox="1"/>
          <p:nvPr/>
        </p:nvSpPr>
        <p:spPr>
          <a:xfrm>
            <a:off x="275833" y="1153297"/>
            <a:ext cx="11762100" cy="1341425"/>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90000"/>
              </a:lnSpc>
              <a:spcBef>
                <a:spcPts val="1000"/>
              </a:spcBef>
              <a:spcAft>
                <a:spcPts val="0"/>
              </a:spcAft>
              <a:buClr>
                <a:srgbClr val="548135"/>
              </a:buClr>
              <a:buSzPts val="2000"/>
              <a:buFont typeface="Calibri"/>
              <a:buChar char="●"/>
            </a:pPr>
            <a:r>
              <a:rPr b="0" i="0" lang="fr-FR" sz="2000" u="none" cap="none" strike="noStrike">
                <a:solidFill>
                  <a:schemeClr val="dk1"/>
                </a:solidFill>
                <a:latin typeface="Calibri"/>
                <a:ea typeface="Calibri"/>
                <a:cs typeface="Calibri"/>
                <a:sym typeface="Calibri"/>
              </a:rPr>
              <a:t>Répond aux enjeux stratégiques du Groupe d’Action Locale qui la met en œuvre </a:t>
            </a:r>
            <a:endParaRPr b="0" i="0" sz="1400" u="none" cap="none" strike="noStrike">
              <a:solidFill>
                <a:srgbClr val="000000"/>
              </a:solidFill>
              <a:latin typeface="Arial"/>
              <a:ea typeface="Arial"/>
              <a:cs typeface="Arial"/>
              <a:sym typeface="Arial"/>
            </a:endParaRPr>
          </a:p>
          <a:p>
            <a:pPr indent="-381000" lvl="0" marL="457200" marR="0" rtl="0" algn="l">
              <a:lnSpc>
                <a:spcPct val="90000"/>
              </a:lnSpc>
              <a:spcBef>
                <a:spcPts val="1000"/>
              </a:spcBef>
              <a:spcAft>
                <a:spcPts val="0"/>
              </a:spcAft>
              <a:buClr>
                <a:srgbClr val="548135"/>
              </a:buClr>
              <a:buSzPts val="2000"/>
              <a:buFont typeface="Calibri"/>
              <a:buChar char="●"/>
            </a:pPr>
            <a:r>
              <a:rPr b="0" i="0" lang="fr-FR" sz="2000" u="none" cap="none" strike="noStrike">
                <a:solidFill>
                  <a:schemeClr val="dk1"/>
                </a:solidFill>
                <a:latin typeface="Calibri"/>
                <a:ea typeface="Calibri"/>
                <a:cs typeface="Calibri"/>
                <a:sym typeface="Calibri"/>
              </a:rPr>
              <a:t>Permet de s’enrichir de l’expérience d’autres territoires LEADER et diffuser les bonnes pratiques</a:t>
            </a:r>
            <a:endParaRPr b="0" i="0" sz="2000" u="none" cap="none" strike="noStrike">
              <a:solidFill>
                <a:schemeClr val="dk1"/>
              </a:solidFill>
              <a:latin typeface="Calibri"/>
              <a:ea typeface="Calibri"/>
              <a:cs typeface="Calibri"/>
              <a:sym typeface="Calibri"/>
            </a:endParaRPr>
          </a:p>
          <a:p>
            <a:pPr indent="-381000" lvl="0" marL="457200" marR="0" rtl="0" algn="l">
              <a:lnSpc>
                <a:spcPct val="90000"/>
              </a:lnSpc>
              <a:spcBef>
                <a:spcPts val="1000"/>
              </a:spcBef>
              <a:spcAft>
                <a:spcPts val="0"/>
              </a:spcAft>
              <a:buClr>
                <a:srgbClr val="548135"/>
              </a:buClr>
              <a:buSzPts val="2000"/>
              <a:buFont typeface="Calibri"/>
              <a:buChar char="●"/>
            </a:pPr>
            <a:r>
              <a:rPr b="0" i="0" lang="fr-FR" sz="2000" u="none" cap="none" strike="noStrike">
                <a:solidFill>
                  <a:schemeClr val="dk1"/>
                </a:solidFill>
                <a:latin typeface="Calibri"/>
                <a:ea typeface="Calibri"/>
                <a:cs typeface="Calibri"/>
                <a:sym typeface="Calibri"/>
              </a:rPr>
              <a:t>Dotée, pour les 3 GAL de Martinique, d’une enveloppe totale de 174 750 € dont 140 850 € de FEADER</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rgbClr val="548135"/>
              </a:buClr>
              <a:buSzPts val="600"/>
              <a:buFont typeface="Noto Sans Symbols"/>
              <a:buNone/>
            </a:pPr>
            <a:r>
              <a:t/>
            </a:r>
            <a:endParaRPr b="0" i="0" sz="6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rgbClr val="548135"/>
              </a:buClr>
              <a:buSzPts val="600"/>
              <a:buFont typeface="Noto Sans Symbols"/>
              <a:buNone/>
            </a:pPr>
            <a:r>
              <a:t/>
            </a:r>
            <a:endParaRPr b="0" i="0" sz="6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rgbClr val="548135"/>
              </a:buClr>
              <a:buSzPts val="600"/>
              <a:buFont typeface="Noto Sans Symbols"/>
              <a:buNone/>
            </a:pPr>
            <a:r>
              <a:t/>
            </a:r>
            <a:endParaRPr b="0" i="0" sz="600" u="none" cap="none" strike="noStrike">
              <a:solidFill>
                <a:schemeClr val="dk1"/>
              </a:solidFill>
              <a:latin typeface="Calibri"/>
              <a:ea typeface="Calibri"/>
              <a:cs typeface="Calibri"/>
              <a:sym typeface="Calibri"/>
            </a:endParaRPr>
          </a:p>
          <a:p>
            <a:pPr indent="0" lvl="0" marL="0" marR="0" rtl="0" algn="r">
              <a:lnSpc>
                <a:spcPct val="90000"/>
              </a:lnSpc>
              <a:spcBef>
                <a:spcPts val="1000"/>
              </a:spcBef>
              <a:spcAft>
                <a:spcPts val="0"/>
              </a:spcAft>
              <a:buClr>
                <a:srgbClr val="548135"/>
              </a:buClr>
              <a:buSzPts val="386"/>
              <a:buFont typeface="Arial"/>
              <a:buNone/>
            </a:pPr>
            <a:r>
              <a:t/>
            </a:r>
            <a:endParaRPr b="0" i="0" sz="300" u="none" cap="none" strike="noStrike">
              <a:solidFill>
                <a:srgbClr val="000000"/>
              </a:solidFill>
              <a:latin typeface="Arial"/>
              <a:ea typeface="Arial"/>
              <a:cs typeface="Arial"/>
              <a:sym typeface="Arial"/>
            </a:endParaRPr>
          </a:p>
        </p:txBody>
      </p:sp>
      <p:pic>
        <p:nvPicPr>
          <p:cNvPr id="118" name="Google Shape;118;gff4799c3df_1_303"/>
          <p:cNvPicPr preferRelativeResize="0"/>
          <p:nvPr/>
        </p:nvPicPr>
        <p:blipFill rotWithShape="1">
          <a:blip r:embed="rId4">
            <a:alphaModFix/>
          </a:blip>
          <a:srcRect b="0" l="0" r="0" t="8154"/>
          <a:stretch/>
        </p:blipFill>
        <p:spPr>
          <a:xfrm>
            <a:off x="4651515" y="2633870"/>
            <a:ext cx="7386418" cy="3593144"/>
          </a:xfrm>
          <a:prstGeom prst="rect">
            <a:avLst/>
          </a:prstGeom>
          <a:noFill/>
          <a:ln>
            <a:noFill/>
          </a:ln>
        </p:spPr>
      </p:pic>
      <p:sp>
        <p:nvSpPr>
          <p:cNvPr id="119" name="Google Shape;119;gff4799c3df_1_303"/>
          <p:cNvSpPr txBox="1"/>
          <p:nvPr/>
        </p:nvSpPr>
        <p:spPr>
          <a:xfrm>
            <a:off x="0" y="2633879"/>
            <a:ext cx="4860300" cy="444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000"/>
              <a:buFont typeface="Arial"/>
              <a:buNone/>
            </a:pPr>
            <a:r>
              <a:rPr b="1" i="0" lang="fr-FR" sz="2000" u="none" cap="none" strike="noStrike">
                <a:solidFill>
                  <a:srgbClr val="3A3838"/>
                </a:solidFill>
                <a:latin typeface="Calibri"/>
                <a:ea typeface="Calibri"/>
                <a:cs typeface="Calibri"/>
                <a:sym typeface="Calibri"/>
              </a:rPr>
              <a:t>Les partenaires du projet de coopération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000"/>
              <a:buFont typeface="Arial"/>
              <a:buNone/>
            </a:pPr>
            <a:r>
              <a:rPr b="1" i="0" lang="fr-FR" sz="2000" u="none" cap="none" strike="noStrike">
                <a:solidFill>
                  <a:srgbClr val="3A3838"/>
                </a:solidFill>
                <a:latin typeface="Calibri"/>
                <a:ea typeface="Calibri"/>
                <a:cs typeface="Calibri"/>
                <a:sym typeface="Calibri"/>
              </a:rPr>
              <a:t>4 GAL</a:t>
            </a:r>
            <a:endParaRPr b="1" i="0" sz="20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t/>
            </a:r>
            <a:endParaRPr b="1" i="0" sz="2000" u="none" cap="none" strike="noStrike">
              <a:solidFill>
                <a:srgbClr val="3A3838"/>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0" i="0" lang="fr-FR" sz="2000" u="none" cap="none" strike="noStrike">
                <a:solidFill>
                  <a:schemeClr val="dk1"/>
                </a:solidFill>
                <a:latin typeface="Calibri"/>
                <a:ea typeface="Calibri"/>
                <a:cs typeface="Calibri"/>
                <a:sym typeface="Calibri"/>
              </a:rPr>
              <a:t> </a:t>
            </a:r>
            <a:endParaRPr b="0" i="0" sz="800" u="none" cap="none" strike="noStrike">
              <a:solidFill>
                <a:srgbClr val="000000"/>
              </a:solidFill>
              <a:latin typeface="Arial"/>
              <a:ea typeface="Arial"/>
              <a:cs typeface="Arial"/>
              <a:sym typeface="Arial"/>
            </a:endParaRPr>
          </a:p>
        </p:txBody>
      </p:sp>
      <p:pic>
        <p:nvPicPr>
          <p:cNvPr id="120" name="Google Shape;120;gff4799c3df_1_303"/>
          <p:cNvPicPr preferRelativeResize="0"/>
          <p:nvPr/>
        </p:nvPicPr>
        <p:blipFill rotWithShape="1">
          <a:blip r:embed="rId5">
            <a:alphaModFix/>
          </a:blip>
          <a:srcRect b="16832" l="0" r="0" t="0"/>
          <a:stretch/>
        </p:blipFill>
        <p:spPr>
          <a:xfrm>
            <a:off x="152400" y="3436476"/>
            <a:ext cx="4346726" cy="2409450"/>
          </a:xfrm>
          <a:prstGeom prst="rect">
            <a:avLst/>
          </a:prstGeom>
          <a:noFill/>
          <a:ln>
            <a:noFill/>
          </a:ln>
          <a:effectLst>
            <a:outerShdw blurRad="57150" rotWithShape="0" algn="bl" dir="5400000" dist="19050">
              <a:srgbClr val="000000">
                <a:alpha val="50000"/>
              </a:srgbClr>
            </a:outerShdw>
          </a:effectLst>
        </p:spPr>
      </p:pic>
      <p:sp>
        <p:nvSpPr>
          <p:cNvPr id="121" name="Google Shape;121;gff4799c3df_1_303"/>
          <p:cNvSpPr txBox="1"/>
          <p:nvPr/>
        </p:nvSpPr>
        <p:spPr>
          <a:xfrm>
            <a:off x="110713" y="5906625"/>
            <a:ext cx="4430100" cy="6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FR">
                <a:solidFill>
                  <a:schemeClr val="dk1"/>
                </a:solidFill>
                <a:latin typeface="Calibri"/>
                <a:ea typeface="Calibri"/>
                <a:cs typeface="Calibri"/>
                <a:sym typeface="Calibri"/>
              </a:rPr>
              <a:t>Lancement de la coopération-  Septembre 2022 Martinique</a:t>
            </a:r>
            <a:endParaRPr i="1">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97"/>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343" name="Google Shape;343;p97"/>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344" name="Google Shape;344;p97"/>
          <p:cNvSpPr/>
          <p:nvPr/>
        </p:nvSpPr>
        <p:spPr>
          <a:xfrm>
            <a:off x="1461725" y="772905"/>
            <a:ext cx="8888700" cy="646200"/>
          </a:xfrm>
          <a:prstGeom prst="rect">
            <a:avLst/>
          </a:prstGeom>
          <a:solidFill>
            <a:srgbClr val="54813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Livret de recettes réalisées avec des chefs cuisiniers et acteurs bénéficiaires des 4 territoires partenaires</a:t>
            </a:r>
            <a:endParaRPr b="0" i="0" sz="1400" u="none" cap="none" strike="noStrike">
              <a:solidFill>
                <a:srgbClr val="000000"/>
              </a:solidFill>
              <a:latin typeface="Arial"/>
              <a:ea typeface="Arial"/>
              <a:cs typeface="Arial"/>
              <a:sym typeface="Arial"/>
            </a:endParaRPr>
          </a:p>
        </p:txBody>
      </p:sp>
      <p:pic>
        <p:nvPicPr>
          <p:cNvPr id="345" name="Google Shape;345;p97"/>
          <p:cNvPicPr preferRelativeResize="0"/>
          <p:nvPr/>
        </p:nvPicPr>
        <p:blipFill rotWithShape="1">
          <a:blip r:embed="rId4">
            <a:alphaModFix/>
          </a:blip>
          <a:srcRect b="0" l="0" r="0" t="0"/>
          <a:stretch/>
        </p:blipFill>
        <p:spPr>
          <a:xfrm>
            <a:off x="293945" y="1677059"/>
            <a:ext cx="4237191" cy="1963954"/>
          </a:xfrm>
          <a:prstGeom prst="rect">
            <a:avLst/>
          </a:prstGeom>
          <a:noFill/>
          <a:ln>
            <a:noFill/>
          </a:ln>
        </p:spPr>
      </p:pic>
      <p:pic>
        <p:nvPicPr>
          <p:cNvPr id="346" name="Google Shape;346;p97"/>
          <p:cNvPicPr preferRelativeResize="0"/>
          <p:nvPr/>
        </p:nvPicPr>
        <p:blipFill rotWithShape="1">
          <a:blip r:embed="rId5">
            <a:alphaModFix/>
          </a:blip>
          <a:srcRect b="0" l="0" r="0" t="0"/>
          <a:stretch/>
        </p:blipFill>
        <p:spPr>
          <a:xfrm>
            <a:off x="4857380" y="1677059"/>
            <a:ext cx="4422148" cy="1963954"/>
          </a:xfrm>
          <a:prstGeom prst="rect">
            <a:avLst/>
          </a:prstGeom>
          <a:noFill/>
          <a:ln>
            <a:noFill/>
          </a:ln>
        </p:spPr>
      </p:pic>
      <p:pic>
        <p:nvPicPr>
          <p:cNvPr id="347" name="Google Shape;347;p97"/>
          <p:cNvPicPr preferRelativeResize="0"/>
          <p:nvPr/>
        </p:nvPicPr>
        <p:blipFill rotWithShape="1">
          <a:blip r:embed="rId6">
            <a:alphaModFix/>
          </a:blip>
          <a:srcRect b="0" l="0" r="0" t="0"/>
          <a:stretch/>
        </p:blipFill>
        <p:spPr>
          <a:xfrm>
            <a:off x="344736" y="4053305"/>
            <a:ext cx="4346789" cy="1982187"/>
          </a:xfrm>
          <a:prstGeom prst="rect">
            <a:avLst/>
          </a:prstGeom>
          <a:noFill/>
          <a:ln>
            <a:noFill/>
          </a:ln>
        </p:spPr>
      </p:pic>
      <p:pic>
        <p:nvPicPr>
          <p:cNvPr id="348" name="Google Shape;348;p97"/>
          <p:cNvPicPr preferRelativeResize="0"/>
          <p:nvPr/>
        </p:nvPicPr>
        <p:blipFill rotWithShape="1">
          <a:blip r:embed="rId7">
            <a:alphaModFix/>
          </a:blip>
          <a:srcRect b="0" l="0" r="0" t="0"/>
          <a:stretch/>
        </p:blipFill>
        <p:spPr>
          <a:xfrm>
            <a:off x="4851915" y="3836603"/>
            <a:ext cx="4500533" cy="2045095"/>
          </a:xfrm>
          <a:prstGeom prst="rect">
            <a:avLst/>
          </a:prstGeom>
          <a:noFill/>
          <a:ln>
            <a:noFill/>
          </a:ln>
        </p:spPr>
      </p:pic>
      <p:pic>
        <p:nvPicPr>
          <p:cNvPr descr="https://lh7-rt.googleusercontent.com/slidesz/AGV_vUdmC5lamiKh3l17UH6HccAdILnPAkscHWj4aj_gDzaBqJ6L5KbvCFENRsUnymWND1LilSg7Bqg4igyEDr3UGJjNTLjhKmsRZJ3G_NhJ6dw57bCGJ4LNOEruMyjDMY5-NPvAy5Qbdb4CuFXqllrsw8ea8JziChg61JMiUcWNJpY4ig=s2048?key=beVPk3wk8PMDVbfYXR8xqw" id="349" name="Google Shape;349;p97"/>
          <p:cNvPicPr preferRelativeResize="0"/>
          <p:nvPr/>
        </p:nvPicPr>
        <p:blipFill rotWithShape="1">
          <a:blip r:embed="rId8">
            <a:alphaModFix/>
          </a:blip>
          <a:srcRect b="0" l="0" r="0" t="0"/>
          <a:stretch/>
        </p:blipFill>
        <p:spPr>
          <a:xfrm rot="971427">
            <a:off x="9551710" y="2051146"/>
            <a:ext cx="2010634" cy="2865690"/>
          </a:xfrm>
          <a:prstGeom prst="rect">
            <a:avLst/>
          </a:prstGeom>
          <a:noFill/>
          <a:ln>
            <a:noFill/>
          </a:ln>
          <a:effectLst>
            <a:outerShdw blurRad="292100" rotWithShape="0" algn="tl" dir="2700000" dist="139700">
              <a:srgbClr val="333333">
                <a:alpha val="64705"/>
              </a:srgbClr>
            </a:outerShdw>
          </a:effectLst>
        </p:spPr>
      </p:pic>
      <p:sp>
        <p:nvSpPr>
          <p:cNvPr id="350" name="Google Shape;350;p97"/>
          <p:cNvSpPr/>
          <p:nvPr/>
        </p:nvSpPr>
        <p:spPr>
          <a:xfrm>
            <a:off x="676900" y="307575"/>
            <a:ext cx="10458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lang="fr-FR" sz="2300" u="none" cap="none" strike="noStrike">
                <a:solidFill>
                  <a:schemeClr val="dk1"/>
                </a:solidFill>
                <a:latin typeface="Calibri"/>
                <a:ea typeface="Calibri"/>
                <a:cs typeface="Calibri"/>
                <a:sym typeface="Calibri"/>
              </a:rPr>
              <a:t>Action Communiquer, sensibiliser, éduquer  autour des produits et des acteurs</a:t>
            </a:r>
            <a:endParaRPr b="0" sz="23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22063b103f6_0_144"/>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356" name="Google Shape;356;g22063b103f6_0_144"/>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357" name="Google Shape;357;g22063b103f6_0_144"/>
          <p:cNvSpPr txBox="1"/>
          <p:nvPr/>
        </p:nvSpPr>
        <p:spPr>
          <a:xfrm>
            <a:off x="5588546" y="461400"/>
            <a:ext cx="196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g22063b103f6_0_144"/>
          <p:cNvSpPr txBox="1"/>
          <p:nvPr/>
        </p:nvSpPr>
        <p:spPr>
          <a:xfrm>
            <a:off x="339525" y="2288975"/>
            <a:ext cx="11533800" cy="141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lang="fr-FR" sz="3600">
                <a:solidFill>
                  <a:srgbClr val="6F9428"/>
                </a:solidFill>
                <a:latin typeface="Calibri"/>
                <a:ea typeface="Calibri"/>
                <a:cs typeface="Calibri"/>
                <a:sym typeface="Calibri"/>
              </a:rPr>
              <a:t>Action : “</a:t>
            </a:r>
            <a:r>
              <a:rPr b="1" lang="fr-FR" sz="3600">
                <a:solidFill>
                  <a:srgbClr val="6F9428"/>
                </a:solidFill>
                <a:latin typeface="Calibri"/>
                <a:ea typeface="Calibri"/>
                <a:cs typeface="Calibri"/>
                <a:sym typeface="Calibri"/>
              </a:rPr>
              <a:t>Mise en œuvre d’outils partagés d’agro-transformation </a:t>
            </a:r>
            <a:r>
              <a:rPr b="1" lang="fr-FR" sz="3600">
                <a:solidFill>
                  <a:srgbClr val="6F9428"/>
                </a:solidFill>
                <a:latin typeface="Calibri"/>
                <a:ea typeface="Calibri"/>
                <a:cs typeface="Calibri"/>
                <a:sym typeface="Calibri"/>
              </a:rPr>
              <a:t>”</a:t>
            </a:r>
            <a:r>
              <a:rPr b="1" lang="fr-FR" sz="3600" u="sng">
                <a:solidFill>
                  <a:srgbClr val="6F9428"/>
                </a:solidFill>
                <a:latin typeface="Calibri"/>
                <a:ea typeface="Calibri"/>
                <a:cs typeface="Calibri"/>
                <a:sym typeface="Calibri"/>
              </a:rPr>
              <a:t>     </a:t>
            </a:r>
            <a:r>
              <a:rPr b="1" lang="fr-FR" sz="3200" u="sng">
                <a:solidFill>
                  <a:srgbClr val="6F9428"/>
                </a:solidFill>
                <a:latin typeface="Calibri"/>
                <a:ea typeface="Calibri"/>
                <a:cs typeface="Calibri"/>
                <a:sym typeface="Calibri"/>
              </a:rPr>
              <a:t>   </a:t>
            </a:r>
            <a:endParaRPr b="1" i="0" sz="1600" u="sng" cap="none" strike="noStrike">
              <a:solidFill>
                <a:srgbClr val="6F9428"/>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g22063b103f6_0_153"/>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364" name="Google Shape;364;g22063b103f6_0_153"/>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365" name="Google Shape;365;g22063b103f6_0_153"/>
          <p:cNvSpPr txBox="1"/>
          <p:nvPr/>
        </p:nvSpPr>
        <p:spPr>
          <a:xfrm>
            <a:off x="431250" y="1463450"/>
            <a:ext cx="11148600" cy="40344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chemeClr val="dk1"/>
              </a:buClr>
              <a:buSzPts val="1100"/>
              <a:buFont typeface="Arial"/>
              <a:buNone/>
            </a:pPr>
            <a:r>
              <a:rPr lang="fr-FR" sz="2000">
                <a:latin typeface="Calibri"/>
                <a:ea typeface="Calibri"/>
                <a:cs typeface="Calibri"/>
                <a:sym typeface="Calibri"/>
              </a:rPr>
              <a:t>Une étude réalisée sur chacun des territoires (Seine Aval et Martinique) a permis de :</a:t>
            </a:r>
            <a:endParaRPr sz="2000">
              <a:latin typeface="Calibri"/>
              <a:ea typeface="Calibri"/>
              <a:cs typeface="Calibri"/>
              <a:sym typeface="Calibri"/>
            </a:endParaRPr>
          </a:p>
          <a:p>
            <a:pPr indent="0" lvl="0" marL="0" rtl="0" algn="just">
              <a:lnSpc>
                <a:spcPct val="90000"/>
              </a:lnSpc>
              <a:spcBef>
                <a:spcPts val="0"/>
              </a:spcBef>
              <a:spcAft>
                <a:spcPts val="0"/>
              </a:spcAft>
              <a:buClr>
                <a:schemeClr val="dk1"/>
              </a:buClr>
              <a:buSzPts val="1100"/>
              <a:buFont typeface="Arial"/>
              <a:buNone/>
            </a:pPr>
            <a:r>
              <a:t/>
            </a:r>
            <a:endParaRPr sz="2000">
              <a:latin typeface="Calibri"/>
              <a:ea typeface="Calibri"/>
              <a:cs typeface="Calibri"/>
              <a:sym typeface="Calibri"/>
            </a:endParaRPr>
          </a:p>
          <a:p>
            <a:pPr indent="-355600" lvl="0" marL="457200" rtl="0" algn="just">
              <a:lnSpc>
                <a:spcPct val="90000"/>
              </a:lnSpc>
              <a:spcBef>
                <a:spcPts val="0"/>
              </a:spcBef>
              <a:spcAft>
                <a:spcPts val="0"/>
              </a:spcAft>
              <a:buSzPts val="2000"/>
              <a:buFont typeface="Calibri"/>
              <a:buChar char="●"/>
            </a:pPr>
            <a:r>
              <a:rPr lang="fr-FR" sz="2000">
                <a:latin typeface="Calibri"/>
                <a:ea typeface="Calibri"/>
                <a:cs typeface="Calibri"/>
                <a:sym typeface="Calibri"/>
              </a:rPr>
              <a:t>Définir le potentiel d’approvisionnement local et l’intérêt des agriculteurs pour la mutualisation d’outils</a:t>
            </a:r>
            <a:endParaRPr sz="2000">
              <a:latin typeface="Calibri"/>
              <a:ea typeface="Calibri"/>
              <a:cs typeface="Calibri"/>
              <a:sym typeface="Calibri"/>
            </a:endParaRPr>
          </a:p>
          <a:p>
            <a:pPr indent="-355600" lvl="0" marL="457200" rtl="0" algn="just">
              <a:lnSpc>
                <a:spcPct val="90000"/>
              </a:lnSpc>
              <a:spcBef>
                <a:spcPts val="0"/>
              </a:spcBef>
              <a:spcAft>
                <a:spcPts val="0"/>
              </a:spcAft>
              <a:buSzPts val="2000"/>
              <a:buFont typeface="Calibri"/>
              <a:buChar char="●"/>
            </a:pPr>
            <a:r>
              <a:rPr lang="fr-FR" sz="2000">
                <a:latin typeface="Calibri"/>
                <a:ea typeface="Calibri"/>
                <a:cs typeface="Calibri"/>
                <a:sym typeface="Calibri"/>
              </a:rPr>
              <a:t>Déterminer la faisabilité et la pertinence d’une structure sur et pour le territoire</a:t>
            </a:r>
            <a:endParaRPr sz="2000">
              <a:latin typeface="Calibri"/>
              <a:ea typeface="Calibri"/>
              <a:cs typeface="Calibri"/>
              <a:sym typeface="Calibri"/>
            </a:endParaRPr>
          </a:p>
          <a:p>
            <a:pPr indent="-355600" lvl="0" marL="457200" rtl="0" algn="just">
              <a:lnSpc>
                <a:spcPct val="90000"/>
              </a:lnSpc>
              <a:spcBef>
                <a:spcPts val="0"/>
              </a:spcBef>
              <a:spcAft>
                <a:spcPts val="0"/>
              </a:spcAft>
              <a:buSzPts val="2000"/>
              <a:buFont typeface="Calibri"/>
              <a:buChar char="●"/>
            </a:pPr>
            <a:r>
              <a:rPr lang="fr-FR" sz="2000">
                <a:latin typeface="Calibri"/>
                <a:ea typeface="Calibri"/>
                <a:cs typeface="Calibri"/>
                <a:sym typeface="Calibri"/>
              </a:rPr>
              <a:t>Proposer un modèle d’ateliers collectifs de transformation des produits agricoles locaux adapté aux besoins des potentiels utilisateurs </a:t>
            </a:r>
            <a:endParaRPr sz="2000">
              <a:latin typeface="Calibri"/>
              <a:ea typeface="Calibri"/>
              <a:cs typeface="Calibri"/>
              <a:sym typeface="Calibri"/>
            </a:endParaRPr>
          </a:p>
          <a:p>
            <a:pPr indent="-355600" lvl="0" marL="457200" rtl="0" algn="just">
              <a:lnSpc>
                <a:spcPct val="90000"/>
              </a:lnSpc>
              <a:spcBef>
                <a:spcPts val="0"/>
              </a:spcBef>
              <a:spcAft>
                <a:spcPts val="0"/>
              </a:spcAft>
              <a:buSzPts val="2000"/>
              <a:buFont typeface="Calibri"/>
              <a:buChar char="●"/>
            </a:pPr>
            <a:r>
              <a:rPr lang="fr-FR" sz="2000">
                <a:latin typeface="Calibri"/>
                <a:ea typeface="Calibri"/>
                <a:cs typeface="Calibri"/>
                <a:sym typeface="Calibri"/>
              </a:rPr>
              <a:t>Réaliser un benchmark des outils existants localement, et autres territoires.</a:t>
            </a:r>
            <a:endParaRPr sz="2000">
              <a:latin typeface="Calibri"/>
              <a:ea typeface="Calibri"/>
              <a:cs typeface="Calibri"/>
              <a:sym typeface="Calibri"/>
            </a:endParaRPr>
          </a:p>
          <a:p>
            <a:pPr indent="0" lvl="0" marL="0" rtl="0" algn="just">
              <a:lnSpc>
                <a:spcPct val="90000"/>
              </a:lnSpc>
              <a:spcBef>
                <a:spcPts val="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just">
              <a:lnSpc>
                <a:spcPct val="90000"/>
              </a:lnSpc>
              <a:spcBef>
                <a:spcPts val="0"/>
              </a:spcBef>
              <a:spcAft>
                <a:spcPts val="0"/>
              </a:spcAft>
              <a:buClr>
                <a:schemeClr val="dk1"/>
              </a:buClr>
              <a:buSzPts val="1100"/>
              <a:buFont typeface="Arial"/>
              <a:buNone/>
            </a:pPr>
            <a:r>
              <a:rPr lang="fr-FR" sz="2000">
                <a:latin typeface="Calibri"/>
                <a:ea typeface="Calibri"/>
                <a:cs typeface="Calibri"/>
                <a:sym typeface="Calibri"/>
              </a:rPr>
              <a:t>L'objectif est de créer un atelier équipé pour un usage collectif, en veillant à ce que le projet soit dimensionné et adapté aux besoins locaux grâce à une concertation approfondie. La durabilité de cet outil sera garantie par un montage juridique et financier innovant, permettant de mutualiser les ressources et les savoir-faire. </a:t>
            </a:r>
            <a:endParaRPr sz="2000">
              <a:latin typeface="Calibri"/>
              <a:ea typeface="Calibri"/>
              <a:cs typeface="Calibri"/>
              <a:sym typeface="Calibri"/>
            </a:endParaRPr>
          </a:p>
          <a:p>
            <a:pPr indent="0" lvl="0" marL="0" rtl="0" algn="just">
              <a:lnSpc>
                <a:spcPct val="90000"/>
              </a:lnSpc>
              <a:spcBef>
                <a:spcPts val="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just">
              <a:lnSpc>
                <a:spcPct val="90000"/>
              </a:lnSpc>
              <a:spcBef>
                <a:spcPts val="0"/>
              </a:spcBef>
              <a:spcAft>
                <a:spcPts val="0"/>
              </a:spcAft>
              <a:buClr>
                <a:schemeClr val="dk1"/>
              </a:buClr>
              <a:buSzPts val="1100"/>
              <a:buFont typeface="Arial"/>
              <a:buNone/>
            </a:pPr>
            <a:r>
              <a:rPr lang="fr-FR" sz="2000">
                <a:latin typeface="Calibri"/>
                <a:ea typeface="Calibri"/>
                <a:cs typeface="Calibri"/>
                <a:sym typeface="Calibri"/>
              </a:rPr>
              <a:t>L'étude menée à Seine-Aval a conclu à la faisabilité d'une légumerie et d'une conserverie, tandis qu'en Martinique, l'étude en cours explore deux options pour développer des outils adaptés, d'une part aux agriculteurs, et d'autre part aux très petites entreprises.</a:t>
            </a:r>
            <a:endParaRPr sz="2000">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t/>
            </a:r>
            <a:endParaRPr>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
        <p:nvSpPr>
          <p:cNvPr id="366" name="Google Shape;366;g22063b103f6_0_153"/>
          <p:cNvSpPr txBox="1"/>
          <p:nvPr/>
        </p:nvSpPr>
        <p:spPr>
          <a:xfrm>
            <a:off x="747750" y="612643"/>
            <a:ext cx="10515600" cy="850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b="1" lang="fr-FR" sz="2900">
                <a:solidFill>
                  <a:srgbClr val="548135"/>
                </a:solidFill>
                <a:latin typeface="Calibri"/>
                <a:ea typeface="Calibri"/>
                <a:cs typeface="Calibri"/>
                <a:sym typeface="Calibri"/>
              </a:rPr>
              <a:t>Action </a:t>
            </a:r>
            <a:r>
              <a:rPr b="1" i="1" lang="fr-FR" sz="2900">
                <a:solidFill>
                  <a:srgbClr val="548135"/>
                </a:solidFill>
                <a:latin typeface="Calibri"/>
                <a:ea typeface="Calibri"/>
                <a:cs typeface="Calibri"/>
                <a:sym typeface="Calibri"/>
              </a:rPr>
              <a:t> </a:t>
            </a:r>
            <a:r>
              <a:rPr b="1" lang="fr-FR" sz="2900">
                <a:solidFill>
                  <a:srgbClr val="548135"/>
                </a:solidFill>
                <a:latin typeface="Calibri"/>
                <a:ea typeface="Calibri"/>
                <a:cs typeface="Calibri"/>
                <a:sym typeface="Calibri"/>
              </a:rPr>
              <a:t>: Mise en œuvre d’outils partagés d’agro-transformation</a:t>
            </a:r>
            <a:endParaRPr b="0" i="0" sz="19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p:nvPr/>
        </p:nvSpPr>
        <p:spPr>
          <a:xfrm>
            <a:off x="228251" y="234914"/>
            <a:ext cx="11776587" cy="1366488"/>
          </a:xfrm>
          <a:prstGeom prst="rect">
            <a:avLst/>
          </a:prstGeom>
          <a:solidFill>
            <a:srgbClr val="DEF1D1"/>
          </a:solid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2400"/>
              <a:buFont typeface="Arial"/>
              <a:buNone/>
            </a:pPr>
            <a:r>
              <a:rPr b="1" i="0" lang="fr-FR" sz="2400" u="none" cap="none" strike="noStrike">
                <a:solidFill>
                  <a:srgbClr val="548135"/>
                </a:solidFill>
                <a:latin typeface="Arial"/>
                <a:ea typeface="Arial"/>
                <a:cs typeface="Arial"/>
                <a:sym typeface="Arial"/>
              </a:rPr>
              <a:t>Un projet autour de la valorisation des produits locaux et des circuits alimentaires,  connecté aux besoins des territoires ! </a:t>
            </a:r>
            <a:endParaRPr b="0" i="0" sz="1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1" i="0" lang="fr-FR" sz="2400" u="none" cap="none" strike="noStrike">
                <a:solidFill>
                  <a:schemeClr val="dk1"/>
                </a:solidFill>
                <a:latin typeface="Calibri"/>
                <a:ea typeface="Calibri"/>
                <a:cs typeface="Calibri"/>
                <a:sym typeface="Calibri"/>
              </a:rPr>
              <a:t>Enjeux communs aux GAL de MARTINIQUE et au GAL SEINE AVAL</a:t>
            </a:r>
            <a:endParaRPr b="1" i="0" sz="2400" u="none" cap="none" strike="noStrike">
              <a:solidFill>
                <a:schemeClr val="dk1"/>
              </a:solidFill>
              <a:latin typeface="Calibri"/>
              <a:ea typeface="Calibri"/>
              <a:cs typeface="Calibri"/>
              <a:sym typeface="Calibri"/>
            </a:endParaRPr>
          </a:p>
        </p:txBody>
      </p:sp>
      <p:grpSp>
        <p:nvGrpSpPr>
          <p:cNvPr id="127" name="Google Shape;127;p22"/>
          <p:cNvGrpSpPr/>
          <p:nvPr/>
        </p:nvGrpSpPr>
        <p:grpSpPr>
          <a:xfrm>
            <a:off x="1336520" y="1887688"/>
            <a:ext cx="9575895" cy="4572097"/>
            <a:chOff x="952680" y="0"/>
            <a:chExt cx="9419175" cy="4744799"/>
          </a:xfrm>
        </p:grpSpPr>
        <p:sp>
          <p:nvSpPr>
            <p:cNvPr id="128" name="Google Shape;128;p22"/>
            <p:cNvSpPr/>
            <p:nvPr/>
          </p:nvSpPr>
          <p:spPr>
            <a:xfrm>
              <a:off x="2929238" y="2948418"/>
              <a:ext cx="2092746" cy="1796381"/>
            </a:xfrm>
            <a:prstGeom prst="hexagon">
              <a:avLst>
                <a:gd fmla="val 25000" name="adj"/>
                <a:gd fmla="val 115470" name="vf"/>
              </a:avLst>
            </a:prstGeom>
            <a:solidFill>
              <a:schemeClr val="accent2"/>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2"/>
            <p:cNvSpPr txBox="1"/>
            <p:nvPr/>
          </p:nvSpPr>
          <p:spPr>
            <a:xfrm>
              <a:off x="3253332" y="3226615"/>
              <a:ext cx="1444558" cy="1239987"/>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r-FR" sz="1600" u="none" cap="none" strike="noStrike">
                  <a:solidFill>
                    <a:srgbClr val="FFFFFF"/>
                  </a:solidFill>
                  <a:latin typeface="Calibri"/>
                  <a:ea typeface="Calibri"/>
                  <a:cs typeface="Calibri"/>
                  <a:sym typeface="Calibri"/>
                </a:rPr>
                <a:t>Apporter des solutions de communication pérennes</a:t>
              </a:r>
              <a:endParaRPr b="0" i="0" sz="1600" u="none" cap="none" strike="noStrike">
                <a:solidFill>
                  <a:srgbClr val="FFFFFF"/>
                </a:solidFill>
                <a:latin typeface="Calibri"/>
                <a:ea typeface="Calibri"/>
                <a:cs typeface="Calibri"/>
                <a:sym typeface="Calibri"/>
              </a:endParaRPr>
            </a:p>
          </p:txBody>
        </p:sp>
        <p:sp>
          <p:nvSpPr>
            <p:cNvPr id="130" name="Google Shape;130;p22"/>
            <p:cNvSpPr/>
            <p:nvPr/>
          </p:nvSpPr>
          <p:spPr>
            <a:xfrm>
              <a:off x="2994694" y="3742223"/>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2"/>
            <p:cNvSpPr/>
            <p:nvPr/>
          </p:nvSpPr>
          <p:spPr>
            <a:xfrm rot="3614546">
              <a:off x="1213984" y="1942442"/>
              <a:ext cx="2058676" cy="1796381"/>
            </a:xfrm>
            <a:prstGeom prst="hexagon">
              <a:avLst>
                <a:gd fmla="val 25000" name="adj"/>
                <a:gd fmla="val 115470" name="vf"/>
              </a:avLst>
            </a:prstGeom>
            <a:blipFill rotWithShape="1">
              <a:blip r:embed="rId3">
                <a:alphaModFix/>
              </a:blip>
              <a:stretch>
                <a:fillRect b="-25992" l="0" r="0" t="-25992"/>
              </a:stretch>
            </a:blip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2"/>
            <p:cNvSpPr/>
            <p:nvPr/>
          </p:nvSpPr>
          <p:spPr>
            <a:xfrm>
              <a:off x="2599189" y="3342237"/>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2"/>
            <p:cNvSpPr/>
            <p:nvPr/>
          </p:nvSpPr>
          <p:spPr>
            <a:xfrm>
              <a:off x="4703924" y="1958178"/>
              <a:ext cx="2092746" cy="1796381"/>
            </a:xfrm>
            <a:prstGeom prst="hexagon">
              <a:avLst>
                <a:gd fmla="val 25000" name="adj"/>
                <a:gd fmla="val 115470" name="vf"/>
              </a:avLst>
            </a:prstGeom>
            <a:solidFill>
              <a:schemeClr val="accent2"/>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2"/>
            <p:cNvSpPr txBox="1"/>
            <p:nvPr/>
          </p:nvSpPr>
          <p:spPr>
            <a:xfrm>
              <a:off x="5028018" y="2236375"/>
              <a:ext cx="1444558" cy="1239987"/>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r-FR" sz="1600" u="none" cap="none" strike="noStrike">
                  <a:solidFill>
                    <a:srgbClr val="FFFFFF"/>
                  </a:solidFill>
                  <a:latin typeface="Calibri"/>
                  <a:ea typeface="Calibri"/>
                  <a:cs typeface="Calibri"/>
                  <a:sym typeface="Calibri"/>
                </a:rPr>
                <a:t>Favoriser la création de projets collectifs innovants</a:t>
              </a:r>
              <a:endParaRPr b="0" i="0" sz="1600" u="none" cap="none" strike="noStrike">
                <a:solidFill>
                  <a:srgbClr val="FFFFFF"/>
                </a:solidFill>
                <a:latin typeface="Calibri"/>
                <a:ea typeface="Calibri"/>
                <a:cs typeface="Calibri"/>
                <a:sym typeface="Calibri"/>
              </a:endParaRPr>
            </a:p>
          </p:txBody>
        </p:sp>
        <p:sp>
          <p:nvSpPr>
            <p:cNvPr id="135" name="Google Shape;135;p22"/>
            <p:cNvSpPr/>
            <p:nvPr/>
          </p:nvSpPr>
          <p:spPr>
            <a:xfrm>
              <a:off x="6137501" y="3503560"/>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2"/>
            <p:cNvSpPr/>
            <p:nvPr/>
          </p:nvSpPr>
          <p:spPr>
            <a:xfrm>
              <a:off x="6487829" y="2945571"/>
              <a:ext cx="2092746" cy="1796381"/>
            </a:xfrm>
            <a:prstGeom prst="hexagon">
              <a:avLst>
                <a:gd fmla="val 25000" name="adj"/>
                <a:gd fmla="val 115470" name="vf"/>
              </a:avLst>
            </a:prstGeom>
            <a:blipFill rotWithShape="1">
              <a:blip r:embed="rId4">
                <a:alphaModFix/>
              </a:blip>
              <a:stretch>
                <a:fillRect b="-24992" l="0" r="0" t="-24993"/>
              </a:stretch>
            </a:blip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2"/>
            <p:cNvSpPr/>
            <p:nvPr/>
          </p:nvSpPr>
          <p:spPr>
            <a:xfrm>
              <a:off x="6535768" y="3750289"/>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2"/>
            <p:cNvSpPr/>
            <p:nvPr/>
          </p:nvSpPr>
          <p:spPr>
            <a:xfrm>
              <a:off x="2929238" y="990239"/>
              <a:ext cx="2092746" cy="1796381"/>
            </a:xfrm>
            <a:prstGeom prst="hexagon">
              <a:avLst>
                <a:gd fmla="val 25000" name="adj"/>
                <a:gd fmla="val 115470" name="vf"/>
              </a:avLst>
            </a:prstGeom>
            <a:solidFill>
              <a:schemeClr val="accent2"/>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2"/>
            <p:cNvSpPr txBox="1"/>
            <p:nvPr/>
          </p:nvSpPr>
          <p:spPr>
            <a:xfrm>
              <a:off x="3253332" y="1268436"/>
              <a:ext cx="1444558" cy="1239987"/>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r-FR" sz="1600" u="none" cap="none" strike="noStrike">
                  <a:solidFill>
                    <a:srgbClr val="FFFFFF"/>
                  </a:solidFill>
                  <a:latin typeface="Calibri"/>
                  <a:ea typeface="Calibri"/>
                  <a:cs typeface="Calibri"/>
                  <a:sym typeface="Calibri"/>
                </a:rPr>
                <a:t>Faire connaître les productions agricoles et produits transformés locaux </a:t>
              </a:r>
              <a:endParaRPr b="0" i="0" sz="1600" u="none" cap="none" strike="noStrike">
                <a:solidFill>
                  <a:srgbClr val="FFFFFF"/>
                </a:solidFill>
                <a:latin typeface="Calibri"/>
                <a:ea typeface="Calibri"/>
                <a:cs typeface="Calibri"/>
                <a:sym typeface="Calibri"/>
              </a:endParaRPr>
            </a:p>
          </p:txBody>
        </p:sp>
        <p:sp>
          <p:nvSpPr>
            <p:cNvPr id="140" name="Google Shape;140;p22"/>
            <p:cNvSpPr/>
            <p:nvPr/>
          </p:nvSpPr>
          <p:spPr>
            <a:xfrm>
              <a:off x="4353596" y="1027249"/>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2"/>
            <p:cNvSpPr/>
            <p:nvPr/>
          </p:nvSpPr>
          <p:spPr>
            <a:xfrm>
              <a:off x="4703924" y="0"/>
              <a:ext cx="2092746" cy="1796381"/>
            </a:xfrm>
            <a:prstGeom prst="hexagon">
              <a:avLst>
                <a:gd fmla="val 25000" name="adj"/>
                <a:gd fmla="val 115470" name="vf"/>
              </a:avLst>
            </a:prstGeom>
            <a:blipFill rotWithShape="1">
              <a:blip r:embed="rId5">
                <a:alphaModFix/>
              </a:blip>
              <a:stretch>
                <a:fillRect b="-24992" l="0" r="0" t="-24993"/>
              </a:stretch>
            </a:blip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2"/>
            <p:cNvSpPr/>
            <p:nvPr/>
          </p:nvSpPr>
          <p:spPr>
            <a:xfrm>
              <a:off x="4751864" y="796177"/>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2"/>
            <p:cNvSpPr/>
            <p:nvPr/>
          </p:nvSpPr>
          <p:spPr>
            <a:xfrm>
              <a:off x="6487829" y="987392"/>
              <a:ext cx="2092746" cy="1796381"/>
            </a:xfrm>
            <a:prstGeom prst="hexagon">
              <a:avLst>
                <a:gd fmla="val 25000" name="adj"/>
                <a:gd fmla="val 115470" name="vf"/>
              </a:avLst>
            </a:prstGeom>
            <a:solidFill>
              <a:schemeClr val="accent2"/>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2"/>
            <p:cNvSpPr txBox="1"/>
            <p:nvPr/>
          </p:nvSpPr>
          <p:spPr>
            <a:xfrm>
              <a:off x="6811923" y="1265589"/>
              <a:ext cx="1444558" cy="1239987"/>
            </a:xfrm>
            <a:prstGeom prst="rect">
              <a:avLst/>
            </a:prstGeom>
            <a:noFill/>
            <a:ln>
              <a:noFill/>
            </a:ln>
          </p:spPr>
          <p:txBody>
            <a:bodyPr anchorCtr="0" anchor="ctr" bIns="20300" lIns="0" spcFirstLastPara="1" rIns="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fr-FR" sz="1600" u="none" cap="none" strike="noStrike">
                  <a:solidFill>
                    <a:srgbClr val="FFFFFF"/>
                  </a:solidFill>
                  <a:latin typeface="Calibri"/>
                  <a:ea typeface="Calibri"/>
                  <a:cs typeface="Calibri"/>
                  <a:sym typeface="Calibri"/>
                </a:rPr>
                <a:t>Développer une identité territoriale forte</a:t>
              </a:r>
              <a:endParaRPr b="0" i="0" sz="1600" u="none" cap="none" strike="noStrike">
                <a:solidFill>
                  <a:srgbClr val="FFFFFF"/>
                </a:solidFill>
                <a:latin typeface="Calibri"/>
                <a:ea typeface="Calibri"/>
                <a:cs typeface="Calibri"/>
                <a:sym typeface="Calibri"/>
              </a:endParaRPr>
            </a:p>
          </p:txBody>
        </p:sp>
        <p:sp>
          <p:nvSpPr>
            <p:cNvPr id="145" name="Google Shape;145;p22"/>
            <p:cNvSpPr/>
            <p:nvPr/>
          </p:nvSpPr>
          <p:spPr>
            <a:xfrm>
              <a:off x="8287406" y="1780248"/>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2"/>
            <p:cNvSpPr/>
            <p:nvPr/>
          </p:nvSpPr>
          <p:spPr>
            <a:xfrm>
              <a:off x="8279109" y="1974785"/>
              <a:ext cx="2092746" cy="1796381"/>
            </a:xfrm>
            <a:prstGeom prst="hexagon">
              <a:avLst>
                <a:gd fmla="val 25000" name="adj"/>
                <a:gd fmla="val 115470" name="vf"/>
              </a:avLst>
            </a:prstGeom>
            <a:blipFill rotWithShape="1">
              <a:blip r:embed="rId6">
                <a:alphaModFix/>
              </a:blip>
              <a:stretch>
                <a:fillRect b="-25992" l="0" r="0" t="-25992"/>
              </a:stretch>
            </a:blip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2"/>
            <p:cNvSpPr/>
            <p:nvPr/>
          </p:nvSpPr>
          <p:spPr>
            <a:xfrm>
              <a:off x="8701346" y="2006575"/>
              <a:ext cx="244307" cy="210669"/>
            </a:xfrm>
            <a:prstGeom prst="hexagon">
              <a:avLst>
                <a:gd fmla="val 25000" name="adj"/>
                <a:gd fmla="val 115470" name="vf"/>
              </a:avLst>
            </a:prstGeom>
            <a:solidFill>
              <a:schemeClr val="lt1"/>
            </a:solidFill>
            <a:ln cap="flat" cmpd="sng" w="15875">
              <a:solidFill>
                <a:srgbClr val="98CB3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8" name="Google Shape;148;p2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50"/>
              <a:buFont typeface="Arial"/>
              <a:buNone/>
            </a:pPr>
            <a:fld id="{00000000-1234-1234-1234-123412341234}" type="slidenum">
              <a:rPr b="0" i="0" lang="fr-FR" sz="1050" u="none" cap="none" strike="noStrike">
                <a:solidFill>
                  <a:srgbClr val="FFFFFF"/>
                </a:solidFill>
                <a:latin typeface="Calibri"/>
                <a:ea typeface="Calibri"/>
                <a:cs typeface="Calibri"/>
                <a:sym typeface="Calibri"/>
              </a:rPr>
              <a:t>‹#›</a:t>
            </a:fld>
            <a:endParaRPr b="0" i="0" sz="1050" u="none" cap="none" strike="noStrike">
              <a:solidFill>
                <a:srgbClr val="FFFFFF"/>
              </a:solidFill>
              <a:latin typeface="Calibri"/>
              <a:ea typeface="Calibri"/>
              <a:cs typeface="Calibri"/>
              <a:sym typeface="Calibri"/>
            </a:endParaRPr>
          </a:p>
        </p:txBody>
      </p:sp>
      <p:grpSp>
        <p:nvGrpSpPr>
          <p:cNvPr id="149" name="Google Shape;149;p22"/>
          <p:cNvGrpSpPr/>
          <p:nvPr/>
        </p:nvGrpSpPr>
        <p:grpSpPr>
          <a:xfrm>
            <a:off x="767233" y="1666123"/>
            <a:ext cx="2530191" cy="2001813"/>
            <a:chOff x="381123" y="1043728"/>
            <a:chExt cx="2530191" cy="2001813"/>
          </a:xfrm>
        </p:grpSpPr>
        <p:sp>
          <p:nvSpPr>
            <p:cNvPr id="150" name="Google Shape;150;p22"/>
            <p:cNvSpPr/>
            <p:nvPr/>
          </p:nvSpPr>
          <p:spPr>
            <a:xfrm>
              <a:off x="381123" y="1043728"/>
              <a:ext cx="2494813" cy="2001813"/>
            </a:xfrm>
            <a:prstGeom prst="snip2DiagRect">
              <a:avLst>
                <a:gd fmla="val 0" name="adj1"/>
                <a:gd fmla="val 16667" name="adj2"/>
              </a:avLst>
            </a:prstGeom>
            <a:solidFill>
              <a:srgbClr val="548135"/>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1" name="Google Shape;151;p22"/>
            <p:cNvSpPr/>
            <p:nvPr/>
          </p:nvSpPr>
          <p:spPr>
            <a:xfrm>
              <a:off x="484363" y="1144740"/>
              <a:ext cx="2426951"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FFFFFF"/>
                  </a:solidFill>
                  <a:latin typeface="Calibri"/>
                  <a:ea typeface="Calibri"/>
                  <a:cs typeface="Calibri"/>
                  <a:sym typeface="Calibri"/>
                </a:rPr>
                <a:t>La démarche de construction du projet a suivi le processus de modélisation avec l'ensemble des acteurs et partenaires. </a:t>
              </a:r>
              <a:endParaRPr b="0" i="0" sz="1400" u="none" cap="none" strike="noStrike">
                <a:solidFill>
                  <a:srgbClr val="000000"/>
                </a:solidFill>
                <a:latin typeface="Arial"/>
                <a:ea typeface="Arial"/>
                <a:cs typeface="Arial"/>
                <a:sym typeface="Arial"/>
              </a:endParaRPr>
            </a:p>
          </p:txBody>
        </p:sp>
      </p:grpSp>
      <p:grpSp>
        <p:nvGrpSpPr>
          <p:cNvPr id="152" name="Google Shape;152;p22"/>
          <p:cNvGrpSpPr/>
          <p:nvPr/>
        </p:nvGrpSpPr>
        <p:grpSpPr>
          <a:xfrm>
            <a:off x="8967537" y="2064395"/>
            <a:ext cx="3066317" cy="1584065"/>
            <a:chOff x="8821028" y="1315001"/>
            <a:chExt cx="3066317" cy="1584065"/>
          </a:xfrm>
        </p:grpSpPr>
        <p:sp>
          <p:nvSpPr>
            <p:cNvPr id="153" name="Google Shape;153;p22"/>
            <p:cNvSpPr/>
            <p:nvPr/>
          </p:nvSpPr>
          <p:spPr>
            <a:xfrm>
              <a:off x="8821028" y="1315001"/>
              <a:ext cx="3066317" cy="1584065"/>
            </a:xfrm>
            <a:prstGeom prst="snip2DiagRect">
              <a:avLst>
                <a:gd fmla="val 0" name="adj1"/>
                <a:gd fmla="val 16667" name="adj2"/>
              </a:avLst>
            </a:prstGeom>
            <a:solidFill>
              <a:srgbClr val="548135"/>
            </a:solidFill>
            <a:ln cap="flat" cmpd="sng" w="15875">
              <a:solidFill>
                <a:srgbClr val="6F94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4" name="Google Shape;154;p22"/>
            <p:cNvSpPr/>
            <p:nvPr/>
          </p:nvSpPr>
          <p:spPr>
            <a:xfrm>
              <a:off x="8865344" y="1506868"/>
              <a:ext cx="297768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alibri"/>
                  <a:ea typeface="Calibri"/>
                  <a:cs typeface="Calibri"/>
                  <a:sym typeface="Calibri"/>
                </a:rPr>
                <a:t>Un enjeu principal commun a été identifié : « </a:t>
              </a:r>
              <a:r>
                <a:rPr b="1" i="0" lang="fr-FR" sz="1800" u="none" cap="none" strike="noStrike">
                  <a:solidFill>
                    <a:srgbClr val="FFFFFF"/>
                  </a:solidFill>
                  <a:latin typeface="Calibri"/>
                  <a:ea typeface="Calibri"/>
                  <a:cs typeface="Calibri"/>
                  <a:sym typeface="Calibri"/>
                </a:rPr>
                <a:t>Accompagner les filières de la fourche à la fourchette ». </a:t>
              </a:r>
              <a:endParaRPr b="0" i="0" sz="1400" u="none" cap="none" strike="noStrike">
                <a:solidFill>
                  <a:srgbClr val="000000"/>
                </a:solidFill>
                <a:latin typeface="Arial"/>
                <a:ea typeface="Arial"/>
                <a:cs typeface="Arial"/>
                <a:sym typeface="Arial"/>
              </a:endParaRPr>
            </a:p>
          </p:txBody>
        </p:sp>
      </p:grpSp>
      <p:pic>
        <p:nvPicPr>
          <p:cNvPr id="155" name="Google Shape;155;p22"/>
          <p:cNvPicPr preferRelativeResize="0"/>
          <p:nvPr/>
        </p:nvPicPr>
        <p:blipFill rotWithShape="1">
          <a:blip r:embed="rId7">
            <a:alphaModFix/>
          </a:blip>
          <a:srcRect b="23167" l="0" r="0" t="71550"/>
          <a:stretch/>
        </p:blipFill>
        <p:spPr>
          <a:xfrm>
            <a:off x="0" y="6639636"/>
            <a:ext cx="12212846" cy="211540"/>
          </a:xfrm>
          <a:prstGeom prst="rect">
            <a:avLst/>
          </a:prstGeom>
          <a:noFill/>
          <a:ln>
            <a:noFill/>
          </a:ln>
        </p:spPr>
      </p:pic>
      <p:pic>
        <p:nvPicPr>
          <p:cNvPr id="156" name="Google Shape;156;p22"/>
          <p:cNvPicPr preferRelativeResize="0"/>
          <p:nvPr/>
        </p:nvPicPr>
        <p:blipFill rotWithShape="1">
          <a:blip r:embed="rId7">
            <a:alphaModFix/>
          </a:blip>
          <a:srcRect b="23167" l="0" r="0" t="71550"/>
          <a:stretch/>
        </p:blipFill>
        <p:spPr>
          <a:xfrm>
            <a:off x="0" y="0"/>
            <a:ext cx="12212846" cy="2115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52"/>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162" name="Google Shape;162;p52"/>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163" name="Google Shape;163;p52"/>
          <p:cNvSpPr txBox="1"/>
          <p:nvPr/>
        </p:nvSpPr>
        <p:spPr>
          <a:xfrm>
            <a:off x="838200" y="365125"/>
            <a:ext cx="10515600" cy="698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A3838"/>
              </a:buClr>
              <a:buSzPts val="4400"/>
              <a:buFont typeface="Calibri"/>
              <a:buNone/>
            </a:pPr>
            <a:r>
              <a:rPr b="1" i="0" lang="fr-FR" sz="4400" u="none" cap="none" strike="noStrike">
                <a:solidFill>
                  <a:srgbClr val="3A3838"/>
                </a:solidFill>
                <a:latin typeface="Calibri"/>
                <a:ea typeface="Calibri"/>
                <a:cs typeface="Calibri"/>
                <a:sym typeface="Calibri"/>
              </a:rPr>
              <a:t>L’ambition du projet de coopération</a:t>
            </a: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64" name="Google Shape;164;p52"/>
          <p:cNvSpPr txBox="1"/>
          <p:nvPr/>
        </p:nvSpPr>
        <p:spPr>
          <a:xfrm>
            <a:off x="318052" y="1217410"/>
            <a:ext cx="11589026" cy="47786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fr-FR" sz="2800" u="none" cap="small" strike="noStrike">
                <a:solidFill>
                  <a:srgbClr val="548135"/>
                </a:solidFill>
                <a:latin typeface="Calibri"/>
                <a:ea typeface="Calibri"/>
                <a:cs typeface="Calibri"/>
                <a:sym typeface="Calibri"/>
              </a:rPr>
              <a:t>« Faire des produits locaux et des circuits de proximité </a:t>
            </a:r>
            <a:endParaRPr b="0" i="0" sz="1200" u="none" cap="none" strike="noStrike">
              <a:solidFill>
                <a:srgbClr val="54813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fr-FR" sz="2800" u="none" cap="small" strike="noStrike">
                <a:solidFill>
                  <a:srgbClr val="548135"/>
                </a:solidFill>
                <a:latin typeface="Calibri"/>
                <a:ea typeface="Calibri"/>
                <a:cs typeface="Calibri"/>
                <a:sym typeface="Calibri"/>
              </a:rPr>
              <a:t>un levier de développement économique pour le territoire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600" u="none" cap="small" strike="noStrike">
              <a:solidFill>
                <a:srgbClr val="548135"/>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0" sz="1200" u="none" cap="none" strike="noStrike">
              <a:solidFill>
                <a:srgbClr val="548135"/>
              </a:solidFill>
              <a:latin typeface="Arial"/>
              <a:ea typeface="Arial"/>
              <a:cs typeface="Arial"/>
              <a:sym typeface="Arial"/>
            </a:endParaRPr>
          </a:p>
          <a:p>
            <a:pPr indent="-374332" lvl="0" marL="457200" marR="0" rtl="0" algn="just">
              <a:lnSpc>
                <a:spcPct val="70000"/>
              </a:lnSpc>
              <a:spcBef>
                <a:spcPts val="1000"/>
              </a:spcBef>
              <a:spcAft>
                <a:spcPts val="0"/>
              </a:spcAft>
              <a:buClr>
                <a:srgbClr val="548135"/>
              </a:buClr>
              <a:buSzPts val="2295"/>
              <a:buFont typeface="Calibri"/>
              <a:buChar char="➔"/>
            </a:pPr>
            <a:r>
              <a:rPr b="0" i="0" lang="fr-FR" sz="2295" u="none" cap="none" strike="noStrike">
                <a:solidFill>
                  <a:schemeClr val="dk1"/>
                </a:solidFill>
                <a:latin typeface="Calibri"/>
                <a:ea typeface="Calibri"/>
                <a:cs typeface="Calibri"/>
                <a:sym typeface="Calibri"/>
              </a:rPr>
              <a:t>Améliorer la </a:t>
            </a:r>
            <a:r>
              <a:rPr b="1" i="0" lang="fr-FR" sz="2295" u="none" cap="none" strike="noStrike">
                <a:solidFill>
                  <a:schemeClr val="dk1"/>
                </a:solidFill>
                <a:latin typeface="Calibri"/>
                <a:ea typeface="Calibri"/>
                <a:cs typeface="Calibri"/>
                <a:sym typeface="Calibri"/>
              </a:rPr>
              <a:t>connaissance</a:t>
            </a:r>
            <a:r>
              <a:rPr b="0" i="0" lang="fr-FR" sz="2295" u="none" cap="none" strike="noStrike">
                <a:solidFill>
                  <a:schemeClr val="dk1"/>
                </a:solidFill>
                <a:latin typeface="Calibri"/>
                <a:ea typeface="Calibri"/>
                <a:cs typeface="Calibri"/>
                <a:sym typeface="Calibri"/>
              </a:rPr>
              <a:t> et la </a:t>
            </a:r>
            <a:r>
              <a:rPr b="1" i="0" lang="fr-FR" sz="2295" u="none" cap="none" strike="noStrike">
                <a:solidFill>
                  <a:schemeClr val="dk1"/>
                </a:solidFill>
                <a:latin typeface="Calibri"/>
                <a:ea typeface="Calibri"/>
                <a:cs typeface="Calibri"/>
                <a:sym typeface="Calibri"/>
              </a:rPr>
              <a:t>compétence</a:t>
            </a:r>
            <a:r>
              <a:rPr b="0" i="0" lang="fr-FR" sz="2295" u="none" cap="none" strike="noStrike">
                <a:solidFill>
                  <a:schemeClr val="dk1"/>
                </a:solidFill>
                <a:latin typeface="Calibri"/>
                <a:ea typeface="Calibri"/>
                <a:cs typeface="Calibri"/>
                <a:sym typeface="Calibri"/>
              </a:rPr>
              <a:t> des acteurs de l’écosystème local</a:t>
            </a:r>
            <a:endParaRPr b="0" i="0" sz="964" u="none" cap="none" strike="noStrike">
              <a:solidFill>
                <a:srgbClr val="000000"/>
              </a:solidFill>
              <a:latin typeface="Arial"/>
              <a:ea typeface="Arial"/>
              <a:cs typeface="Arial"/>
              <a:sym typeface="Arial"/>
            </a:endParaRPr>
          </a:p>
          <a:p>
            <a:pPr indent="-374332" lvl="0" marL="457200" marR="0" rtl="0" algn="just">
              <a:lnSpc>
                <a:spcPct val="70000"/>
              </a:lnSpc>
              <a:spcBef>
                <a:spcPts val="1000"/>
              </a:spcBef>
              <a:spcAft>
                <a:spcPts val="0"/>
              </a:spcAft>
              <a:buClr>
                <a:srgbClr val="548135"/>
              </a:buClr>
              <a:buSzPts val="2295"/>
              <a:buFont typeface="Calibri"/>
              <a:buChar char="➔"/>
            </a:pPr>
            <a:r>
              <a:rPr b="0" i="0" lang="fr-FR" sz="2295" u="none" cap="none" strike="noStrike">
                <a:solidFill>
                  <a:schemeClr val="dk1"/>
                </a:solidFill>
                <a:latin typeface="Calibri"/>
                <a:ea typeface="Calibri"/>
                <a:cs typeface="Calibri"/>
                <a:sym typeface="Calibri"/>
              </a:rPr>
              <a:t>Accroître la </a:t>
            </a:r>
            <a:r>
              <a:rPr b="1" i="0" lang="fr-FR" sz="2295" u="none" cap="none" strike="noStrike">
                <a:solidFill>
                  <a:schemeClr val="dk1"/>
                </a:solidFill>
                <a:latin typeface="Calibri"/>
                <a:ea typeface="Calibri"/>
                <a:cs typeface="Calibri"/>
                <a:sym typeface="Calibri"/>
              </a:rPr>
              <a:t>visibilité</a:t>
            </a:r>
            <a:r>
              <a:rPr b="0" i="0" lang="fr-FR" sz="2295" u="none" cap="none" strike="noStrike">
                <a:solidFill>
                  <a:schemeClr val="dk1"/>
                </a:solidFill>
                <a:latin typeface="Calibri"/>
                <a:ea typeface="Calibri"/>
                <a:cs typeface="Calibri"/>
                <a:sym typeface="Calibri"/>
              </a:rPr>
              <a:t> des produits locaux et leur consommation</a:t>
            </a:r>
            <a:endParaRPr b="0" i="0" sz="964" u="none" cap="none" strike="noStrike">
              <a:solidFill>
                <a:srgbClr val="000000"/>
              </a:solidFill>
              <a:latin typeface="Arial"/>
              <a:ea typeface="Arial"/>
              <a:cs typeface="Arial"/>
              <a:sym typeface="Arial"/>
            </a:endParaRPr>
          </a:p>
          <a:p>
            <a:pPr indent="-374332" lvl="0" marL="457200" marR="0" rtl="0" algn="just">
              <a:lnSpc>
                <a:spcPct val="70000"/>
              </a:lnSpc>
              <a:spcBef>
                <a:spcPts val="1000"/>
              </a:spcBef>
              <a:spcAft>
                <a:spcPts val="0"/>
              </a:spcAft>
              <a:buClr>
                <a:srgbClr val="548135"/>
              </a:buClr>
              <a:buSzPts val="2295"/>
              <a:buFont typeface="Calibri"/>
              <a:buChar char="➔"/>
            </a:pPr>
            <a:r>
              <a:rPr b="0" i="0" lang="fr-FR" sz="2295" u="none" cap="none" strike="noStrike">
                <a:solidFill>
                  <a:schemeClr val="dk1"/>
                </a:solidFill>
                <a:latin typeface="Calibri"/>
                <a:ea typeface="Calibri"/>
                <a:cs typeface="Calibri"/>
                <a:sym typeface="Calibri"/>
              </a:rPr>
              <a:t>Échanger et diffuser des </a:t>
            </a:r>
            <a:r>
              <a:rPr b="1" i="0" lang="fr-FR" sz="2295" u="none" cap="none" strike="noStrike">
                <a:solidFill>
                  <a:schemeClr val="dk1"/>
                </a:solidFill>
                <a:latin typeface="Calibri"/>
                <a:ea typeface="Calibri"/>
                <a:cs typeface="Calibri"/>
                <a:sym typeface="Calibri"/>
              </a:rPr>
              <a:t>bonnes pratiques </a:t>
            </a:r>
            <a:r>
              <a:rPr b="0" i="0" lang="fr-FR" sz="2295" u="none" cap="none" strike="noStrike">
                <a:solidFill>
                  <a:schemeClr val="dk1"/>
                </a:solidFill>
                <a:latin typeface="Calibri"/>
                <a:ea typeface="Calibri"/>
                <a:cs typeface="Calibri"/>
                <a:sym typeface="Calibri"/>
              </a:rPr>
              <a:t>entre territoires couverts par les stratégies LEADER</a:t>
            </a:r>
            <a:endParaRPr b="0" i="0" sz="964" u="none" cap="none" strike="noStrike">
              <a:solidFill>
                <a:srgbClr val="000000"/>
              </a:solidFill>
              <a:latin typeface="Arial"/>
              <a:ea typeface="Arial"/>
              <a:cs typeface="Arial"/>
              <a:sym typeface="Arial"/>
            </a:endParaRPr>
          </a:p>
          <a:p>
            <a:pPr indent="-374332" lvl="0" marL="457200" marR="0" rtl="0" algn="just">
              <a:lnSpc>
                <a:spcPct val="70000"/>
              </a:lnSpc>
              <a:spcBef>
                <a:spcPts val="1000"/>
              </a:spcBef>
              <a:spcAft>
                <a:spcPts val="0"/>
              </a:spcAft>
              <a:buClr>
                <a:srgbClr val="548135"/>
              </a:buClr>
              <a:buSzPts val="2295"/>
              <a:buFont typeface="Calibri"/>
              <a:buChar char="➔"/>
            </a:pPr>
            <a:r>
              <a:rPr b="0" i="0" lang="fr-FR" sz="2295" u="none" cap="none" strike="noStrike">
                <a:solidFill>
                  <a:schemeClr val="dk1"/>
                </a:solidFill>
                <a:latin typeface="Calibri"/>
                <a:ea typeface="Calibri"/>
                <a:cs typeface="Calibri"/>
                <a:sym typeface="Calibri"/>
              </a:rPr>
              <a:t>Développer des </a:t>
            </a:r>
            <a:r>
              <a:rPr b="1" i="0" lang="fr-FR" sz="2295" u="none" cap="none" strike="noStrike">
                <a:solidFill>
                  <a:schemeClr val="dk1"/>
                </a:solidFill>
                <a:latin typeface="Calibri"/>
                <a:ea typeface="Calibri"/>
                <a:cs typeface="Calibri"/>
                <a:sym typeface="Calibri"/>
              </a:rPr>
              <a:t>modes de commercialisation innovants </a:t>
            </a:r>
            <a:r>
              <a:rPr b="0" i="0" lang="fr-FR" sz="2295" u="none" cap="none" strike="noStrike">
                <a:solidFill>
                  <a:schemeClr val="dk1"/>
                </a:solidFill>
                <a:latin typeface="Calibri"/>
                <a:ea typeface="Calibri"/>
                <a:cs typeface="Calibri"/>
                <a:sym typeface="Calibri"/>
              </a:rPr>
              <a:t>adaptés aux contraintes des petits producteurs /transformateurs</a:t>
            </a:r>
            <a:endParaRPr b="0" i="0" sz="964" u="none" cap="none" strike="noStrike">
              <a:solidFill>
                <a:srgbClr val="000000"/>
              </a:solidFill>
              <a:latin typeface="Arial"/>
              <a:ea typeface="Arial"/>
              <a:cs typeface="Arial"/>
              <a:sym typeface="Arial"/>
            </a:endParaRPr>
          </a:p>
          <a:p>
            <a:pPr indent="-374332" lvl="0" marL="457200" marR="0" rtl="0" algn="just">
              <a:lnSpc>
                <a:spcPct val="70000"/>
              </a:lnSpc>
              <a:spcBef>
                <a:spcPts val="1000"/>
              </a:spcBef>
              <a:spcAft>
                <a:spcPts val="0"/>
              </a:spcAft>
              <a:buClr>
                <a:srgbClr val="548135"/>
              </a:buClr>
              <a:buSzPts val="2295"/>
              <a:buFont typeface="Calibri"/>
              <a:buChar char="➔"/>
            </a:pPr>
            <a:r>
              <a:rPr b="0" i="0" lang="fr-FR" sz="2295" u="none" cap="none" strike="noStrike">
                <a:solidFill>
                  <a:schemeClr val="dk1"/>
                </a:solidFill>
                <a:latin typeface="Calibri"/>
                <a:ea typeface="Calibri"/>
                <a:cs typeface="Calibri"/>
                <a:sym typeface="Calibri"/>
              </a:rPr>
              <a:t>Favoriser l'intérêt des acteurs pour des </a:t>
            </a:r>
            <a:r>
              <a:rPr b="1" i="0" lang="fr-FR" sz="2295" u="none" cap="none" strike="noStrike">
                <a:solidFill>
                  <a:schemeClr val="dk1"/>
                </a:solidFill>
                <a:latin typeface="Calibri"/>
                <a:ea typeface="Calibri"/>
                <a:cs typeface="Calibri"/>
                <a:sym typeface="Calibri"/>
              </a:rPr>
              <a:t>approches collectives </a:t>
            </a:r>
            <a:r>
              <a:rPr b="0" i="0" lang="fr-FR" sz="2295" u="none" cap="none" strike="noStrike">
                <a:solidFill>
                  <a:schemeClr val="dk1"/>
                </a:solidFill>
                <a:latin typeface="Calibri"/>
                <a:ea typeface="Calibri"/>
                <a:cs typeface="Calibri"/>
                <a:sym typeface="Calibri"/>
              </a:rPr>
              <a:t>et favoriser des liens avec d'autres territoires </a:t>
            </a:r>
            <a:endParaRPr b="0" i="0" sz="2295" u="none" cap="none" strike="noStrike">
              <a:solidFill>
                <a:schemeClr val="dk1"/>
              </a:solidFill>
              <a:latin typeface="Calibri"/>
              <a:ea typeface="Calibri"/>
              <a:cs typeface="Calibri"/>
              <a:sym typeface="Calibri"/>
            </a:endParaRPr>
          </a:p>
          <a:p>
            <a:pPr indent="-374332" lvl="0" marL="457200" marR="0" rtl="0" algn="just">
              <a:lnSpc>
                <a:spcPct val="70000"/>
              </a:lnSpc>
              <a:spcBef>
                <a:spcPts val="1000"/>
              </a:spcBef>
              <a:spcAft>
                <a:spcPts val="0"/>
              </a:spcAft>
              <a:buClr>
                <a:srgbClr val="548135"/>
              </a:buClr>
              <a:buSzPts val="2295"/>
              <a:buFont typeface="Calibri"/>
              <a:buChar char="➔"/>
            </a:pPr>
            <a:r>
              <a:rPr b="1" i="0" lang="fr-FR" sz="2295" u="none" cap="none" strike="noStrike">
                <a:solidFill>
                  <a:schemeClr val="dk1"/>
                </a:solidFill>
                <a:latin typeface="Calibri"/>
                <a:ea typeface="Calibri"/>
                <a:cs typeface="Calibri"/>
                <a:sym typeface="Calibri"/>
              </a:rPr>
              <a:t>Identifier les problématiques </a:t>
            </a:r>
            <a:r>
              <a:rPr b="0" i="0" lang="fr-FR" sz="2295" u="none" cap="none" strike="noStrike">
                <a:solidFill>
                  <a:schemeClr val="dk1"/>
                </a:solidFill>
                <a:latin typeface="Calibri"/>
                <a:ea typeface="Calibri"/>
                <a:cs typeface="Calibri"/>
                <a:sym typeface="Calibri"/>
              </a:rPr>
              <a:t>qui pourront être traitées par des actions soutenues dans le cadre des prochains programmes LEADER et ainsi être au plus près des besoins des acteurs pour financer leurs projets ;</a:t>
            </a:r>
            <a:endParaRPr b="0" i="0" sz="2295" u="none" cap="none" strike="noStrike">
              <a:solidFill>
                <a:schemeClr val="dk1"/>
              </a:solidFill>
              <a:latin typeface="Calibri"/>
              <a:ea typeface="Calibri"/>
              <a:cs typeface="Calibri"/>
              <a:sym typeface="Calibri"/>
            </a:endParaRPr>
          </a:p>
          <a:p>
            <a:pPr indent="0" lvl="0" marL="0" marR="0" rtl="0" algn="just">
              <a:lnSpc>
                <a:spcPct val="70000"/>
              </a:lnSpc>
              <a:spcBef>
                <a:spcPts val="1000"/>
              </a:spcBef>
              <a:spcAft>
                <a:spcPts val="0"/>
              </a:spcAft>
              <a:buClr>
                <a:srgbClr val="548135"/>
              </a:buClr>
              <a:buSzPts val="1330"/>
              <a:buFont typeface="Arial"/>
              <a:buNone/>
            </a:pPr>
            <a:r>
              <a:t/>
            </a:r>
            <a:endParaRPr b="0" i="0" sz="143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ff4799c3df_1_119"/>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170" name="Google Shape;170;gff4799c3df_1_119"/>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171" name="Google Shape;171;gff4799c3df_1_119"/>
          <p:cNvSpPr txBox="1"/>
          <p:nvPr/>
        </p:nvSpPr>
        <p:spPr>
          <a:xfrm>
            <a:off x="431250" y="1864472"/>
            <a:ext cx="11148600" cy="3633300"/>
          </a:xfrm>
          <a:prstGeom prst="rect">
            <a:avLst/>
          </a:prstGeom>
          <a:noFill/>
          <a:ln>
            <a:noFill/>
          </a:ln>
        </p:spPr>
        <p:txBody>
          <a:bodyPr anchorCtr="0" anchor="t" bIns="45700" lIns="91425" spcFirstLastPara="1" rIns="91425" wrap="square" tIns="45700">
            <a:noAutofit/>
          </a:bodyPr>
          <a:lstStyle/>
          <a:p>
            <a:pPr indent="-457200" lvl="0" marL="520700" marR="0" rtl="0" algn="l">
              <a:lnSpc>
                <a:spcPct val="90000"/>
              </a:lnSpc>
              <a:spcBef>
                <a:spcPts val="0"/>
              </a:spcBef>
              <a:spcAft>
                <a:spcPts val="0"/>
              </a:spcAft>
              <a:buClr>
                <a:schemeClr val="accent6"/>
              </a:buClr>
              <a:buSzPts val="2600"/>
              <a:buFont typeface="Noto Sans Symbols"/>
              <a:buChar char="❖"/>
            </a:pPr>
            <a:r>
              <a:rPr b="1" i="0" lang="fr-FR" sz="2400" u="none" cap="none" strike="noStrike">
                <a:solidFill>
                  <a:srgbClr val="548135"/>
                </a:solidFill>
                <a:latin typeface="Calibri"/>
                <a:ea typeface="Calibri"/>
                <a:cs typeface="Calibri"/>
                <a:sym typeface="Calibri"/>
              </a:rPr>
              <a:t>Action n°1 </a:t>
            </a:r>
            <a:r>
              <a:rPr b="1" i="1" lang="fr-FR" sz="2400" u="none" cap="none" strike="noStrike">
                <a:solidFill>
                  <a:srgbClr val="548135"/>
                </a:solidFill>
                <a:latin typeface="Calibri"/>
                <a:ea typeface="Calibri"/>
                <a:cs typeface="Calibri"/>
                <a:sym typeface="Calibri"/>
              </a:rPr>
              <a:t>(locale) </a:t>
            </a:r>
            <a:r>
              <a:rPr b="1" i="0" lang="fr-FR" sz="2400" u="none" cap="none" strike="noStrike">
                <a:solidFill>
                  <a:srgbClr val="548135"/>
                </a:solidFill>
                <a:latin typeface="Calibri"/>
                <a:ea typeface="Calibri"/>
                <a:cs typeface="Calibri"/>
                <a:sym typeface="Calibri"/>
              </a:rPr>
              <a:t>: Mise en œuvre d’outils partagés d’agro-transformation </a:t>
            </a:r>
            <a:endParaRPr b="0" i="0" sz="1200" u="none" cap="none" strike="noStrike">
              <a:solidFill>
                <a:srgbClr val="548135"/>
              </a:solidFill>
              <a:latin typeface="Arial"/>
              <a:ea typeface="Arial"/>
              <a:cs typeface="Arial"/>
              <a:sym typeface="Arial"/>
            </a:endParaRPr>
          </a:p>
          <a:p>
            <a:pPr indent="-177800" lvl="0" marL="571500" marR="0" rtl="0" algn="l">
              <a:lnSpc>
                <a:spcPct val="90000"/>
              </a:lnSpc>
              <a:spcBef>
                <a:spcPts val="0"/>
              </a:spcBef>
              <a:spcAft>
                <a:spcPts val="0"/>
              </a:spcAft>
              <a:buClr>
                <a:schemeClr val="accent6"/>
              </a:buClr>
              <a:buSzPts val="2600"/>
              <a:buFont typeface="Noto Sans Symbols"/>
              <a:buNone/>
            </a:pPr>
            <a:r>
              <a:t/>
            </a:r>
            <a:endParaRPr b="1" i="0" sz="1600" u="none" cap="none" strike="noStrike">
              <a:solidFill>
                <a:srgbClr val="000000"/>
              </a:solidFill>
              <a:latin typeface="Calibri"/>
              <a:ea typeface="Calibri"/>
              <a:cs typeface="Calibri"/>
              <a:sym typeface="Calibri"/>
            </a:endParaRPr>
          </a:p>
          <a:p>
            <a:pPr indent="0" lvl="0" marL="446088" marR="0" rtl="0" algn="l">
              <a:lnSpc>
                <a:spcPct val="90000"/>
              </a:lnSpc>
              <a:spcBef>
                <a:spcPts val="0"/>
              </a:spcBef>
              <a:spcAft>
                <a:spcPts val="0"/>
              </a:spcAft>
              <a:buClr>
                <a:srgbClr val="000000"/>
              </a:buClr>
              <a:buSzPts val="2400"/>
              <a:buFont typeface="Arial"/>
              <a:buNone/>
            </a:pPr>
            <a:r>
              <a:rPr b="0" i="0" lang="fr-FR" sz="2400" u="none" cap="none" strike="noStrike">
                <a:solidFill>
                  <a:srgbClr val="000000"/>
                </a:solidFill>
                <a:latin typeface="Calibri"/>
                <a:ea typeface="Calibri"/>
                <a:cs typeface="Calibri"/>
                <a:sym typeface="Calibri"/>
              </a:rPr>
              <a:t>	Etude d’opportunité</a:t>
            </a:r>
            <a:endParaRPr b="0" i="0" sz="2400" u="none" cap="none" strike="noStrike">
              <a:solidFill>
                <a:srgbClr val="000000"/>
              </a:solidFill>
              <a:latin typeface="Calibri"/>
              <a:ea typeface="Calibri"/>
              <a:cs typeface="Calibri"/>
              <a:sym typeface="Calibri"/>
            </a:endParaRPr>
          </a:p>
          <a:p>
            <a:pPr indent="-447675" lvl="1" marL="536575" marR="0" rtl="0" algn="just">
              <a:lnSpc>
                <a:spcPct val="90000"/>
              </a:lnSpc>
              <a:spcBef>
                <a:spcPts val="1400"/>
              </a:spcBef>
              <a:spcAft>
                <a:spcPts val="0"/>
              </a:spcAft>
              <a:buClr>
                <a:schemeClr val="accent6"/>
              </a:buClr>
              <a:buSzPts val="2600"/>
              <a:buFont typeface="Noto Sans Symbols"/>
              <a:buChar char="❖"/>
            </a:pPr>
            <a:r>
              <a:rPr b="1" i="0" lang="fr-FR" sz="2400" u="none" cap="none" strike="noStrike">
                <a:solidFill>
                  <a:srgbClr val="548135"/>
                </a:solidFill>
                <a:latin typeface="Calibri"/>
                <a:ea typeface="Calibri"/>
                <a:cs typeface="Calibri"/>
                <a:sym typeface="Calibri"/>
              </a:rPr>
              <a:t>Action n°2 </a:t>
            </a:r>
            <a:r>
              <a:rPr b="1" i="1" lang="fr-FR" sz="2400" u="none" cap="none" strike="noStrike">
                <a:solidFill>
                  <a:srgbClr val="548135"/>
                </a:solidFill>
                <a:latin typeface="Calibri"/>
                <a:ea typeface="Calibri"/>
                <a:cs typeface="Calibri"/>
                <a:sym typeface="Calibri"/>
              </a:rPr>
              <a:t>(conjointe) </a:t>
            </a:r>
            <a:r>
              <a:rPr b="1" i="0" lang="fr-FR" sz="2400" u="none" cap="none" strike="noStrike">
                <a:solidFill>
                  <a:srgbClr val="548135"/>
                </a:solidFill>
                <a:latin typeface="Calibri"/>
                <a:ea typeface="Calibri"/>
                <a:cs typeface="Calibri"/>
                <a:sym typeface="Calibri"/>
              </a:rPr>
              <a:t>: Communiquer, sensibiliser, éduquer  autour des produits et des acteurs</a:t>
            </a:r>
            <a:endParaRPr b="0" i="0" sz="2400" u="none" cap="none" strike="noStrike">
              <a:solidFill>
                <a:srgbClr val="548135"/>
              </a:solidFill>
              <a:latin typeface="Calibri"/>
              <a:ea typeface="Calibri"/>
              <a:cs typeface="Calibri"/>
              <a:sym typeface="Calibri"/>
            </a:endParaRPr>
          </a:p>
          <a:p>
            <a:pPr indent="0" lvl="0" marL="457200" marR="0" rtl="0" algn="just">
              <a:lnSpc>
                <a:spcPct val="90000"/>
              </a:lnSpc>
              <a:spcBef>
                <a:spcPts val="1400"/>
              </a:spcBef>
              <a:spcAft>
                <a:spcPts val="0"/>
              </a:spcAft>
              <a:buClr>
                <a:srgbClr val="000000"/>
              </a:buClr>
              <a:buSzPts val="2400"/>
              <a:buFont typeface="Arial"/>
              <a:buNone/>
            </a:pPr>
            <a:r>
              <a:rPr b="0" i="0" lang="fr-FR" sz="2400" u="none" cap="none" strike="noStrike">
                <a:solidFill>
                  <a:srgbClr val="000000"/>
                </a:solidFill>
                <a:latin typeface="Calibri"/>
                <a:ea typeface="Calibri"/>
                <a:cs typeface="Calibri"/>
                <a:sym typeface="Calibri"/>
              </a:rPr>
              <a:t>	Supports pédagogiques, fiches recettes, vidéos </a:t>
            </a:r>
            <a:endParaRPr b="0" i="0" sz="2400" u="none" cap="none" strike="noStrike">
              <a:solidFill>
                <a:srgbClr val="000000"/>
              </a:solidFill>
              <a:latin typeface="Calibri"/>
              <a:ea typeface="Calibri"/>
              <a:cs typeface="Calibri"/>
              <a:sym typeface="Calibri"/>
            </a:endParaRPr>
          </a:p>
          <a:p>
            <a:pPr indent="-514350" lvl="0" marL="577850" marR="0" rtl="0" algn="just">
              <a:lnSpc>
                <a:spcPct val="90000"/>
              </a:lnSpc>
              <a:spcBef>
                <a:spcPts val="1600"/>
              </a:spcBef>
              <a:spcAft>
                <a:spcPts val="0"/>
              </a:spcAft>
              <a:buClr>
                <a:schemeClr val="accent6"/>
              </a:buClr>
              <a:buSzPts val="2600"/>
              <a:buFont typeface="Noto Sans Symbols"/>
              <a:buChar char="❖"/>
            </a:pPr>
            <a:r>
              <a:rPr b="1" i="0" lang="fr-FR" sz="2400" u="none" cap="none" strike="noStrike">
                <a:solidFill>
                  <a:srgbClr val="548135"/>
                </a:solidFill>
                <a:latin typeface="Calibri"/>
                <a:ea typeface="Calibri"/>
                <a:cs typeface="Calibri"/>
                <a:sym typeface="Calibri"/>
              </a:rPr>
              <a:t>Action n°3 </a:t>
            </a:r>
            <a:r>
              <a:rPr b="1" i="1" lang="fr-FR" sz="2400" u="none" cap="none" strike="noStrike">
                <a:solidFill>
                  <a:srgbClr val="548135"/>
                </a:solidFill>
                <a:latin typeface="Calibri"/>
                <a:ea typeface="Calibri"/>
                <a:cs typeface="Calibri"/>
                <a:sym typeface="Calibri"/>
              </a:rPr>
              <a:t>(locale) </a:t>
            </a:r>
            <a:r>
              <a:rPr b="1" i="0" lang="fr-FR" sz="2400" u="none" cap="none" strike="noStrike">
                <a:solidFill>
                  <a:srgbClr val="548135"/>
                </a:solidFill>
                <a:latin typeface="Calibri"/>
                <a:ea typeface="Calibri"/>
                <a:cs typeface="Calibri"/>
                <a:sym typeface="Calibri"/>
              </a:rPr>
              <a:t>: Organisation de journées de l’alimentation autour des produits locaux</a:t>
            </a:r>
            <a:endParaRPr b="0" i="0" sz="1050" u="none" cap="none" strike="noStrike">
              <a:solidFill>
                <a:srgbClr val="000000"/>
              </a:solidFill>
              <a:latin typeface="Arial"/>
              <a:ea typeface="Arial"/>
              <a:cs typeface="Arial"/>
              <a:sym typeface="Arial"/>
            </a:endParaRPr>
          </a:p>
          <a:p>
            <a:pPr indent="-228600" lvl="0" marL="457200" marR="0" rtl="0" algn="just">
              <a:lnSpc>
                <a:spcPct val="90000"/>
              </a:lnSpc>
              <a:spcBef>
                <a:spcPts val="1600"/>
              </a:spcBef>
              <a:spcAft>
                <a:spcPts val="0"/>
              </a:spcAft>
              <a:buClr>
                <a:schemeClr val="accent6"/>
              </a:buClr>
              <a:buSzPts val="2600"/>
              <a:buFont typeface="Arial"/>
              <a:buNone/>
            </a:pPr>
            <a:r>
              <a:t/>
            </a:r>
            <a:endParaRPr b="0" i="0" sz="2400" u="none" cap="none" strike="noStrike">
              <a:solidFill>
                <a:srgbClr val="548135"/>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
        <p:nvSpPr>
          <p:cNvPr id="172" name="Google Shape;172;gff4799c3df_1_119"/>
          <p:cNvSpPr txBox="1"/>
          <p:nvPr/>
        </p:nvSpPr>
        <p:spPr>
          <a:xfrm>
            <a:off x="747750" y="612643"/>
            <a:ext cx="10515600" cy="850726"/>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A3838"/>
              </a:buClr>
              <a:buSzPts val="4400"/>
              <a:buFont typeface="Calibri"/>
              <a:buNone/>
            </a:pPr>
            <a:r>
              <a:rPr b="1" i="0" lang="fr-FR" sz="4400" u="none" cap="none" strike="noStrike">
                <a:solidFill>
                  <a:srgbClr val="3A3838"/>
                </a:solidFill>
                <a:latin typeface="Calibri"/>
                <a:ea typeface="Calibri"/>
                <a:cs typeface="Calibri"/>
                <a:sym typeface="Calibri"/>
              </a:rPr>
              <a:t>Le plan d’action du projet de coopération</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0" i="0" lang="fr-FR" sz="4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g22063b103f6_0_133"/>
          <p:cNvPicPr preferRelativeResize="0"/>
          <p:nvPr/>
        </p:nvPicPr>
        <p:blipFill rotWithShape="1">
          <a:blip r:embed="rId3">
            <a:alphaModFix/>
          </a:blip>
          <a:srcRect b="23166" l="0" r="0" t="71550"/>
          <a:stretch/>
        </p:blipFill>
        <p:spPr>
          <a:xfrm>
            <a:off x="0" y="6639636"/>
            <a:ext cx="12212846" cy="211540"/>
          </a:xfrm>
          <a:prstGeom prst="rect">
            <a:avLst/>
          </a:prstGeom>
          <a:noFill/>
          <a:ln>
            <a:noFill/>
          </a:ln>
        </p:spPr>
      </p:pic>
      <p:pic>
        <p:nvPicPr>
          <p:cNvPr id="178" name="Google Shape;178;g22063b103f6_0_133"/>
          <p:cNvPicPr preferRelativeResize="0"/>
          <p:nvPr/>
        </p:nvPicPr>
        <p:blipFill rotWithShape="1">
          <a:blip r:embed="rId3">
            <a:alphaModFix/>
          </a:blip>
          <a:srcRect b="23166" l="0" r="0" t="71550"/>
          <a:stretch/>
        </p:blipFill>
        <p:spPr>
          <a:xfrm>
            <a:off x="0" y="0"/>
            <a:ext cx="12212846" cy="211540"/>
          </a:xfrm>
          <a:prstGeom prst="rect">
            <a:avLst/>
          </a:prstGeom>
          <a:noFill/>
          <a:ln>
            <a:noFill/>
          </a:ln>
        </p:spPr>
      </p:pic>
      <p:sp>
        <p:nvSpPr>
          <p:cNvPr id="179" name="Google Shape;179;g22063b103f6_0_133"/>
          <p:cNvSpPr txBox="1"/>
          <p:nvPr/>
        </p:nvSpPr>
        <p:spPr>
          <a:xfrm>
            <a:off x="5588546" y="461400"/>
            <a:ext cx="19698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g22063b103f6_0_133"/>
          <p:cNvSpPr txBox="1"/>
          <p:nvPr/>
        </p:nvSpPr>
        <p:spPr>
          <a:xfrm>
            <a:off x="973050" y="2554675"/>
            <a:ext cx="10485000" cy="93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lang="fr-FR" sz="3500">
                <a:solidFill>
                  <a:srgbClr val="6F9428"/>
                </a:solidFill>
                <a:latin typeface="Calibri"/>
                <a:ea typeface="Calibri"/>
                <a:cs typeface="Calibri"/>
                <a:sym typeface="Calibri"/>
              </a:rPr>
              <a:t>Action : “Organisation de Journées de l’alimentation”</a:t>
            </a:r>
            <a:r>
              <a:rPr b="1" lang="fr-FR" sz="3500" u="sng">
                <a:solidFill>
                  <a:srgbClr val="6F9428"/>
                </a:solidFill>
                <a:latin typeface="Calibri"/>
                <a:ea typeface="Calibri"/>
                <a:cs typeface="Calibri"/>
                <a:sym typeface="Calibri"/>
              </a:rPr>
              <a:t> </a:t>
            </a:r>
            <a:r>
              <a:rPr b="1" lang="fr-FR" sz="3200" u="sng">
                <a:solidFill>
                  <a:srgbClr val="6F9428"/>
                </a:solidFill>
                <a:latin typeface="Calibri"/>
                <a:ea typeface="Calibri"/>
                <a:cs typeface="Calibri"/>
                <a:sym typeface="Calibri"/>
              </a:rPr>
              <a:t>       </a:t>
            </a:r>
            <a:endParaRPr b="1" i="0" sz="1600" u="sng" cap="none" strike="noStrike">
              <a:solidFill>
                <a:srgbClr val="6F9428"/>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
          <p:cNvPicPr preferRelativeResize="0"/>
          <p:nvPr/>
        </p:nvPicPr>
        <p:blipFill rotWithShape="1">
          <a:blip r:embed="rId3">
            <a:alphaModFix/>
          </a:blip>
          <a:srcRect b="23167" l="0" r="0" t="71550"/>
          <a:stretch/>
        </p:blipFill>
        <p:spPr>
          <a:xfrm>
            <a:off x="0" y="6639636"/>
            <a:ext cx="12212846" cy="211540"/>
          </a:xfrm>
          <a:prstGeom prst="rect">
            <a:avLst/>
          </a:prstGeom>
          <a:noFill/>
          <a:ln>
            <a:noFill/>
          </a:ln>
        </p:spPr>
      </p:pic>
      <p:pic>
        <p:nvPicPr>
          <p:cNvPr id="186" name="Google Shape;186;p3"/>
          <p:cNvPicPr preferRelativeResize="0"/>
          <p:nvPr/>
        </p:nvPicPr>
        <p:blipFill rotWithShape="1">
          <a:blip r:embed="rId3">
            <a:alphaModFix/>
          </a:blip>
          <a:srcRect b="23167" l="0" r="0" t="71550"/>
          <a:stretch/>
        </p:blipFill>
        <p:spPr>
          <a:xfrm>
            <a:off x="0" y="0"/>
            <a:ext cx="12212846" cy="211540"/>
          </a:xfrm>
          <a:prstGeom prst="rect">
            <a:avLst/>
          </a:prstGeom>
          <a:noFill/>
          <a:ln>
            <a:noFill/>
          </a:ln>
        </p:spPr>
      </p:pic>
      <p:sp>
        <p:nvSpPr>
          <p:cNvPr id="187" name="Google Shape;187;p3"/>
          <p:cNvSpPr txBox="1"/>
          <p:nvPr/>
        </p:nvSpPr>
        <p:spPr>
          <a:xfrm>
            <a:off x="838200" y="365126"/>
            <a:ext cx="10515600" cy="84863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1" lang="fr-FR" sz="2700" u="sng" cap="none" strike="noStrike">
                <a:solidFill>
                  <a:schemeClr val="dk1"/>
                </a:solidFill>
                <a:latin typeface="Calibri"/>
                <a:ea typeface="Calibri"/>
                <a:cs typeface="Calibri"/>
                <a:sym typeface="Calibri"/>
              </a:rPr>
              <a:t>Action </a:t>
            </a:r>
            <a:r>
              <a:rPr b="1" lang="fr-FR" sz="2700" u="sng">
                <a:solidFill>
                  <a:schemeClr val="dk1"/>
                </a:solidFill>
                <a:latin typeface="Calibri"/>
                <a:ea typeface="Calibri"/>
                <a:cs typeface="Calibri"/>
                <a:sym typeface="Calibri"/>
              </a:rPr>
              <a:t>Organisation de Journées de l’alimentation</a:t>
            </a:r>
            <a:endParaRPr b="0" sz="2700" u="sng"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rgbClr val="3A3838"/>
              </a:buClr>
              <a:buSzPts val="4400"/>
              <a:buFont typeface="Calibri"/>
              <a:buNone/>
            </a:pPr>
            <a:r>
              <a:rPr b="1" i="0" lang="fr-FR" sz="2500" u="none" cap="none" strike="noStrike">
                <a:solidFill>
                  <a:srgbClr val="6F9428"/>
                </a:solidFill>
                <a:latin typeface="Calibri"/>
                <a:ea typeface="Calibri"/>
                <a:cs typeface="Calibri"/>
                <a:sym typeface="Calibri"/>
              </a:rPr>
              <a:t>F</a:t>
            </a:r>
            <a:r>
              <a:rPr b="1" i="0" lang="fr-FR" sz="2400" u="none" cap="none" strike="noStrike">
                <a:solidFill>
                  <a:srgbClr val="6F9428"/>
                </a:solidFill>
                <a:latin typeface="Calibri"/>
                <a:ea typeface="Calibri"/>
                <a:cs typeface="Calibri"/>
                <a:sym typeface="Calibri"/>
              </a:rPr>
              <a:t>ocus sur la </a:t>
            </a:r>
            <a:r>
              <a:rPr b="1" lang="fr-FR" sz="2400">
                <a:solidFill>
                  <a:srgbClr val="6F9428"/>
                </a:solidFill>
                <a:latin typeface="Calibri"/>
                <a:ea typeface="Calibri"/>
                <a:cs typeface="Calibri"/>
                <a:sym typeface="Calibri"/>
              </a:rPr>
              <a:t>Journée de l’alimentation </a:t>
            </a:r>
            <a:r>
              <a:rPr b="1" i="0" lang="fr-FR" sz="2700" u="none" cap="none" strike="noStrike">
                <a:solidFill>
                  <a:srgbClr val="6F9428"/>
                </a:solidFill>
                <a:latin typeface="Calibri"/>
                <a:ea typeface="Calibri"/>
                <a:cs typeface="Calibri"/>
                <a:sym typeface="Calibri"/>
              </a:rPr>
              <a:t>« Jounen Manjé lokal »</a:t>
            </a:r>
            <a:r>
              <a:rPr b="1" i="0" lang="fr-FR" sz="2400" u="none" cap="none" strike="noStrike">
                <a:solidFill>
                  <a:srgbClr val="6F9428"/>
                </a:solidFill>
                <a:latin typeface="Calibri"/>
                <a:ea typeface="Calibri"/>
                <a:cs typeface="Calibri"/>
                <a:sym typeface="Calibri"/>
              </a:rPr>
              <a:t> de Martinique</a:t>
            </a:r>
            <a:endParaRPr i="0" sz="2400" u="none" cap="none" strike="noStrike">
              <a:solidFill>
                <a:srgbClr val="6F9428"/>
              </a:solidFill>
              <a:latin typeface="Calibri"/>
              <a:ea typeface="Calibri"/>
              <a:cs typeface="Calibri"/>
              <a:sym typeface="Calibri"/>
            </a:endParaRPr>
          </a:p>
        </p:txBody>
      </p:sp>
      <p:sp>
        <p:nvSpPr>
          <p:cNvPr id="188" name="Google Shape;188;p3"/>
          <p:cNvSpPr txBox="1"/>
          <p:nvPr/>
        </p:nvSpPr>
        <p:spPr>
          <a:xfrm>
            <a:off x="805500" y="1553232"/>
            <a:ext cx="10581000" cy="4746900"/>
          </a:xfrm>
          <a:prstGeom prst="rect">
            <a:avLst/>
          </a:prstGeom>
          <a:noFill/>
          <a:ln>
            <a:noFill/>
          </a:ln>
        </p:spPr>
        <p:txBody>
          <a:bodyPr anchorCtr="0" anchor="t" bIns="45700" lIns="91425" spcFirstLastPara="1" rIns="91425" wrap="square" tIns="45700">
            <a:spAutoFit/>
          </a:bodyPr>
          <a:lstStyle/>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Date: mardi 25 avril 2023</a:t>
            </a:r>
            <a:endParaRPr b="0" i="0" sz="110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Lieu: Institut Martiniquais du Sport du Lamentin </a:t>
            </a:r>
            <a:endParaRPr b="1" i="0" sz="210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Cible: Acteurs du système alimentaire en circuit court</a:t>
            </a:r>
            <a:endParaRPr b="0" i="0" sz="11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548135"/>
              </a:buClr>
              <a:buSzPts val="2100"/>
              <a:buFont typeface="Noto Sans Symbols"/>
              <a:buChar char="❖"/>
            </a:pPr>
            <a:r>
              <a:rPr b="1" i="0" lang="fr-FR" sz="2100" u="none" cap="none" strike="noStrike">
                <a:solidFill>
                  <a:srgbClr val="000000"/>
                </a:solidFill>
                <a:latin typeface="Arial"/>
                <a:ea typeface="Arial"/>
                <a:cs typeface="Arial"/>
                <a:sym typeface="Arial"/>
              </a:rPr>
              <a:t>Objectif : </a:t>
            </a:r>
            <a:r>
              <a:rPr b="0" i="0" lang="fr-FR" sz="2100" u="none" cap="none" strike="noStrike">
                <a:solidFill>
                  <a:srgbClr val="000000"/>
                </a:solidFill>
                <a:latin typeface="Arial"/>
                <a:ea typeface="Arial"/>
                <a:cs typeface="Arial"/>
                <a:sym typeface="Arial"/>
              </a:rPr>
              <a:t>échanger et diffuser des bonnes pratiques, partager les expériences et identifier des pistes de collaboration.</a:t>
            </a:r>
            <a:endParaRPr b="0" i="0" sz="1100" u="none" cap="none" strike="noStrike">
              <a:solidFill>
                <a:srgbClr val="000000"/>
              </a:solidFill>
              <a:latin typeface="Arial"/>
              <a:ea typeface="Arial"/>
              <a:cs typeface="Arial"/>
              <a:sym typeface="Arial"/>
            </a:endParaRPr>
          </a:p>
          <a:p>
            <a:pPr indent="-323850" lvl="0" marL="342900" marR="0" rtl="0" algn="l">
              <a:lnSpc>
                <a:spcPct val="150000"/>
              </a:lnSpc>
              <a:spcBef>
                <a:spcPts val="0"/>
              </a:spcBef>
              <a:spcAft>
                <a:spcPts val="0"/>
              </a:spcAft>
              <a:buClr>
                <a:srgbClr val="548135"/>
              </a:buClr>
              <a:buSzPts val="2100"/>
              <a:buFont typeface="Noto Sans Symbols"/>
              <a:buChar char="❖"/>
            </a:pPr>
            <a:r>
              <a:rPr b="1" i="0" lang="fr-FR" sz="2100" u="none" cap="none" strike="noStrike">
                <a:solidFill>
                  <a:schemeClr val="dk1"/>
                </a:solidFill>
                <a:latin typeface="Arial"/>
                <a:ea typeface="Arial"/>
                <a:cs typeface="Arial"/>
                <a:sym typeface="Arial"/>
              </a:rPr>
              <a:t>Programme:</a:t>
            </a:r>
            <a:endParaRPr b="0" i="0" sz="1700" u="none" cap="none" strike="noStrike">
              <a:solidFill>
                <a:schemeClr val="dk1"/>
              </a:solidFill>
              <a:latin typeface="Calibri"/>
              <a:ea typeface="Calibri"/>
              <a:cs typeface="Calibri"/>
              <a:sym typeface="Calibri"/>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Table ronde 1 : </a:t>
            </a:r>
            <a:r>
              <a:rPr b="1" i="0" lang="fr-FR" sz="2100" u="none" cap="none" strike="noStrike">
                <a:solidFill>
                  <a:schemeClr val="dk1"/>
                </a:solidFill>
                <a:latin typeface="Calibri"/>
                <a:ea typeface="Calibri"/>
                <a:cs typeface="Calibri"/>
                <a:sym typeface="Calibri"/>
              </a:rPr>
              <a:t>« Nos produits ont de la valeur : comment mieux les valoriser auprès des consommateurs ? »</a:t>
            </a:r>
            <a:endParaRPr b="0" i="0" sz="1100" u="none" cap="none" strike="noStrike">
              <a:solidFill>
                <a:srgbClr val="000000"/>
              </a:solidFill>
              <a:latin typeface="Arial"/>
              <a:ea typeface="Arial"/>
              <a:cs typeface="Arial"/>
              <a:sym typeface="Arial"/>
            </a:endParaRPr>
          </a:p>
          <a:p>
            <a:pPr indent="-247650" lvl="0" marL="982663" marR="0" rtl="0" algn="l">
              <a:lnSpc>
                <a:spcPct val="90000"/>
              </a:lnSpc>
              <a:spcBef>
                <a:spcPts val="0"/>
              </a:spcBef>
              <a:spcAft>
                <a:spcPts val="0"/>
              </a:spcAft>
              <a:buClr>
                <a:srgbClr val="548135"/>
              </a:buClr>
              <a:buSzPts val="2300"/>
              <a:buFont typeface="Noto Sans Symbols"/>
              <a:buChar char="▪"/>
            </a:pPr>
            <a:r>
              <a:rPr b="1" i="0" lang="fr-FR" sz="2100" u="none" cap="none" strike="noStrike">
                <a:solidFill>
                  <a:schemeClr val="dk1"/>
                </a:solidFill>
                <a:latin typeface="Calibri"/>
                <a:ea typeface="Calibri"/>
                <a:cs typeface="Calibri"/>
                <a:sym typeface="Calibri"/>
              </a:rPr>
              <a:t>Cook show</a:t>
            </a:r>
            <a:endParaRPr b="0" i="0" sz="2100" u="none" cap="none" strike="noStrike">
              <a:solidFill>
                <a:schemeClr val="dk1"/>
              </a:solidFill>
              <a:latin typeface="Calibri"/>
              <a:ea typeface="Calibri"/>
              <a:cs typeface="Calibri"/>
              <a:sym typeface="Calibri"/>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Remise du trophée </a:t>
            </a:r>
            <a:r>
              <a:rPr b="1" i="0" lang="fr-FR" sz="2100" u="none" cap="none" strike="noStrike">
                <a:solidFill>
                  <a:schemeClr val="dk1"/>
                </a:solidFill>
                <a:latin typeface="Calibri"/>
                <a:ea typeface="Calibri"/>
                <a:cs typeface="Calibri"/>
                <a:sym typeface="Calibri"/>
              </a:rPr>
              <a:t>Concours “Alim ’Jeunes: # manger local et sain!”</a:t>
            </a:r>
            <a:endParaRPr b="0" i="0" sz="1100" u="none" cap="none" strike="noStrike">
              <a:solidFill>
                <a:srgbClr val="000000"/>
              </a:solidFill>
              <a:latin typeface="Arial"/>
              <a:ea typeface="Arial"/>
              <a:cs typeface="Arial"/>
              <a:sym typeface="Arial"/>
            </a:endParaRPr>
          </a:p>
          <a:p>
            <a:pPr indent="-247650" lvl="0" marL="982663" marR="0" rtl="0" algn="l">
              <a:lnSpc>
                <a:spcPct val="90000"/>
              </a:lnSpc>
              <a:spcBef>
                <a:spcPts val="0"/>
              </a:spcBef>
              <a:spcAft>
                <a:spcPts val="0"/>
              </a:spcAft>
              <a:buClr>
                <a:srgbClr val="548135"/>
              </a:buClr>
              <a:buSzPts val="2300"/>
              <a:buFont typeface="Noto Sans Symbols"/>
              <a:buChar char="▪"/>
            </a:pPr>
            <a:r>
              <a:rPr b="0" i="0" lang="fr-FR" sz="2100" u="none" cap="none" strike="noStrike">
                <a:solidFill>
                  <a:schemeClr val="dk1"/>
                </a:solidFill>
                <a:latin typeface="Calibri"/>
                <a:ea typeface="Calibri"/>
                <a:cs typeface="Calibri"/>
                <a:sym typeface="Calibri"/>
              </a:rPr>
              <a:t>Table ronde 2 : </a:t>
            </a:r>
            <a:r>
              <a:rPr b="1" i="0" lang="fr-FR" sz="2100" u="none" cap="none" strike="noStrike">
                <a:solidFill>
                  <a:schemeClr val="dk1"/>
                </a:solidFill>
                <a:latin typeface="Calibri"/>
                <a:ea typeface="Calibri"/>
                <a:cs typeface="Calibri"/>
                <a:sym typeface="Calibri"/>
              </a:rPr>
              <a:t>« Comment améliorer l’accessibilité au produit local ?»</a:t>
            </a:r>
            <a:endParaRPr b="0" i="0" sz="1100" u="none" cap="none" strike="noStrike">
              <a:solidFill>
                <a:srgbClr val="000000"/>
              </a:solidFill>
              <a:latin typeface="Arial"/>
              <a:ea typeface="Arial"/>
              <a:cs typeface="Arial"/>
              <a:sym typeface="Arial"/>
            </a:endParaRPr>
          </a:p>
          <a:p>
            <a:pPr indent="-101600" lvl="0" marL="982663" marR="0" rtl="0" algn="l">
              <a:lnSpc>
                <a:spcPct val="90000"/>
              </a:lnSpc>
              <a:spcBef>
                <a:spcPts val="0"/>
              </a:spcBef>
              <a:spcAft>
                <a:spcPts val="0"/>
              </a:spcAft>
              <a:buClr>
                <a:srgbClr val="548135"/>
              </a:buClr>
              <a:buSzPts val="2600"/>
              <a:buFont typeface="Noto Sans Symbols"/>
              <a:buNone/>
            </a:pPr>
            <a:r>
              <a:t/>
            </a:r>
            <a:endParaRPr b="1" i="0" sz="1300" u="none" cap="none" strike="noStrike">
              <a:solidFill>
                <a:schemeClr val="dk1"/>
              </a:solidFill>
              <a:latin typeface="Calibri"/>
              <a:ea typeface="Calibri"/>
              <a:cs typeface="Calibri"/>
              <a:sym typeface="Calibri"/>
            </a:endParaRPr>
          </a:p>
          <a:p>
            <a:pPr indent="-323850" lvl="0" marL="342900" marR="0" rtl="0" algn="l">
              <a:lnSpc>
                <a:spcPct val="100000"/>
              </a:lnSpc>
              <a:spcBef>
                <a:spcPts val="0"/>
              </a:spcBef>
              <a:spcAft>
                <a:spcPts val="0"/>
              </a:spcAft>
              <a:buClr>
                <a:srgbClr val="548135"/>
              </a:buClr>
              <a:buSzPts val="2100"/>
              <a:buFont typeface="Noto Sans Symbols"/>
              <a:buChar char="❖"/>
            </a:pPr>
            <a:r>
              <a:rPr b="0" i="0" lang="fr-FR" sz="2100" u="none" cap="none" strike="noStrike">
                <a:solidFill>
                  <a:srgbClr val="000000"/>
                </a:solidFill>
                <a:latin typeface="Arial"/>
                <a:ea typeface="Arial"/>
                <a:cs typeface="Arial"/>
                <a:sym typeface="Arial"/>
              </a:rPr>
              <a:t>100aine de participants sur la journée</a:t>
            </a:r>
            <a:endParaRPr b="0" i="0" sz="1100" u="none" cap="none" strike="noStrike">
              <a:solidFill>
                <a:srgbClr val="000000"/>
              </a:solidFill>
              <a:latin typeface="Arial"/>
              <a:ea typeface="Arial"/>
              <a:cs typeface="Arial"/>
              <a:sym typeface="Arial"/>
            </a:endParaRPr>
          </a:p>
        </p:txBody>
      </p:sp>
      <p:sp>
        <p:nvSpPr>
          <p:cNvPr id="189" name="Google Shape;189;p3"/>
          <p:cNvSpPr txBox="1"/>
          <p:nvPr/>
        </p:nvSpPr>
        <p:spPr>
          <a:xfrm>
            <a:off x="8132275" y="1367325"/>
            <a:ext cx="3131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1400" u="sng" cap="none" strike="noStrike">
                <a:solidFill>
                  <a:srgbClr val="000000"/>
                </a:solidFill>
                <a:latin typeface="Arial"/>
                <a:ea typeface="Arial"/>
                <a:cs typeface="Arial"/>
                <a:sym typeface="Arial"/>
              </a:rPr>
              <a:t>Nos partenaires :</a:t>
            </a:r>
            <a:endParaRPr b="0" i="0" sz="1400" u="sng" cap="none" strike="noStrike">
              <a:solidFill>
                <a:srgbClr val="000000"/>
              </a:solidFill>
              <a:latin typeface="Arial"/>
              <a:ea typeface="Arial"/>
              <a:cs typeface="Arial"/>
              <a:sym typeface="Arial"/>
            </a:endParaRPr>
          </a:p>
        </p:txBody>
      </p:sp>
      <p:grpSp>
        <p:nvGrpSpPr>
          <p:cNvPr id="190" name="Google Shape;190;p3"/>
          <p:cNvGrpSpPr/>
          <p:nvPr/>
        </p:nvGrpSpPr>
        <p:grpSpPr>
          <a:xfrm>
            <a:off x="8014491" y="1562202"/>
            <a:ext cx="4096649" cy="767667"/>
            <a:chOff x="3837037" y="6077374"/>
            <a:chExt cx="4290584" cy="780626"/>
          </a:xfrm>
        </p:grpSpPr>
        <p:pic>
          <p:nvPicPr>
            <p:cNvPr descr="Une image contenant logo&#10;&#10;Description générée automatiquement" id="191" name="Google Shape;191;p3"/>
            <p:cNvPicPr preferRelativeResize="0"/>
            <p:nvPr/>
          </p:nvPicPr>
          <p:blipFill rotWithShape="1">
            <a:blip r:embed="rId4">
              <a:alphaModFix/>
            </a:blip>
            <a:srcRect b="0" l="0" r="0" t="0"/>
            <a:stretch/>
          </p:blipFill>
          <p:spPr>
            <a:xfrm>
              <a:off x="4845214" y="6080077"/>
              <a:ext cx="545954" cy="737916"/>
            </a:xfrm>
            <a:prstGeom prst="rect">
              <a:avLst/>
            </a:prstGeom>
            <a:noFill/>
            <a:ln>
              <a:noFill/>
            </a:ln>
          </p:spPr>
        </p:pic>
        <p:pic>
          <p:nvPicPr>
            <p:cNvPr descr="L'ARS (Agence Régionale de Santé) - Observatoire de l'Eau - Martinique" id="192" name="Google Shape;192;p3"/>
            <p:cNvPicPr preferRelativeResize="0"/>
            <p:nvPr/>
          </p:nvPicPr>
          <p:blipFill rotWithShape="1">
            <a:blip r:embed="rId5">
              <a:alphaModFix/>
            </a:blip>
            <a:srcRect b="0" l="0" r="0" t="0"/>
            <a:stretch/>
          </p:blipFill>
          <p:spPr>
            <a:xfrm>
              <a:off x="5514072" y="6080077"/>
              <a:ext cx="965030" cy="777923"/>
            </a:xfrm>
            <a:prstGeom prst="rect">
              <a:avLst/>
            </a:prstGeom>
            <a:noFill/>
            <a:ln>
              <a:noFill/>
            </a:ln>
          </p:spPr>
        </p:pic>
        <p:pic>
          <p:nvPicPr>
            <p:cNvPr descr="ireps - Ireps" id="193" name="Google Shape;193;p3"/>
            <p:cNvPicPr preferRelativeResize="0"/>
            <p:nvPr/>
          </p:nvPicPr>
          <p:blipFill rotWithShape="1">
            <a:blip r:embed="rId6">
              <a:alphaModFix/>
            </a:blip>
            <a:srcRect b="0" l="15760" r="14377" t="0"/>
            <a:stretch/>
          </p:blipFill>
          <p:spPr>
            <a:xfrm>
              <a:off x="6623269" y="6126653"/>
              <a:ext cx="656503" cy="644764"/>
            </a:xfrm>
            <a:prstGeom prst="rect">
              <a:avLst/>
            </a:prstGeom>
            <a:noFill/>
            <a:ln>
              <a:noFill/>
            </a:ln>
          </p:spPr>
        </p:pic>
        <p:pic>
          <p:nvPicPr>
            <p:cNvPr id="194" name="Google Shape;194;p3"/>
            <p:cNvPicPr preferRelativeResize="0"/>
            <p:nvPr/>
          </p:nvPicPr>
          <p:blipFill rotWithShape="1">
            <a:blip r:embed="rId7">
              <a:alphaModFix/>
            </a:blip>
            <a:srcRect b="0" l="0" r="0" t="0"/>
            <a:stretch/>
          </p:blipFill>
          <p:spPr>
            <a:xfrm>
              <a:off x="7423939" y="6077374"/>
              <a:ext cx="703682" cy="694043"/>
            </a:xfrm>
            <a:prstGeom prst="rect">
              <a:avLst/>
            </a:prstGeom>
            <a:noFill/>
            <a:ln>
              <a:noFill/>
            </a:ln>
          </p:spPr>
        </p:pic>
        <p:pic>
          <p:nvPicPr>
            <p:cNvPr id="195" name="Google Shape;195;p3"/>
            <p:cNvPicPr preferRelativeResize="0"/>
            <p:nvPr/>
          </p:nvPicPr>
          <p:blipFill rotWithShape="1">
            <a:blip r:embed="rId8">
              <a:alphaModFix/>
            </a:blip>
            <a:srcRect b="0" l="0" r="0" t="0"/>
            <a:stretch/>
          </p:blipFill>
          <p:spPr>
            <a:xfrm>
              <a:off x="3837037" y="6134655"/>
              <a:ext cx="936093" cy="628759"/>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98"/>
          <p:cNvPicPr preferRelativeResize="0"/>
          <p:nvPr/>
        </p:nvPicPr>
        <p:blipFill rotWithShape="1">
          <a:blip r:embed="rId3">
            <a:alphaModFix/>
          </a:blip>
          <a:srcRect b="23164" l="0" r="0" t="71550"/>
          <a:stretch/>
        </p:blipFill>
        <p:spPr>
          <a:xfrm>
            <a:off x="0" y="6639636"/>
            <a:ext cx="12212846" cy="211540"/>
          </a:xfrm>
          <a:prstGeom prst="rect">
            <a:avLst/>
          </a:prstGeom>
          <a:noFill/>
          <a:ln>
            <a:noFill/>
          </a:ln>
        </p:spPr>
      </p:pic>
      <p:pic>
        <p:nvPicPr>
          <p:cNvPr id="201" name="Google Shape;201;p98"/>
          <p:cNvPicPr preferRelativeResize="0"/>
          <p:nvPr/>
        </p:nvPicPr>
        <p:blipFill rotWithShape="1">
          <a:blip r:embed="rId3">
            <a:alphaModFix/>
          </a:blip>
          <a:srcRect b="23164" l="0" r="0" t="71550"/>
          <a:stretch/>
        </p:blipFill>
        <p:spPr>
          <a:xfrm>
            <a:off x="0" y="0"/>
            <a:ext cx="12212846" cy="211540"/>
          </a:xfrm>
          <a:prstGeom prst="rect">
            <a:avLst/>
          </a:prstGeom>
          <a:noFill/>
          <a:ln>
            <a:noFill/>
          </a:ln>
        </p:spPr>
      </p:pic>
      <p:pic>
        <p:nvPicPr>
          <p:cNvPr id="202" name="Google Shape;202;p98"/>
          <p:cNvPicPr preferRelativeResize="0"/>
          <p:nvPr/>
        </p:nvPicPr>
        <p:blipFill rotWithShape="1">
          <a:blip r:embed="rId4">
            <a:alphaModFix/>
          </a:blip>
          <a:srcRect b="0" l="0" r="0" t="0"/>
          <a:stretch/>
        </p:blipFill>
        <p:spPr>
          <a:xfrm>
            <a:off x="8286624" y="1090162"/>
            <a:ext cx="3835999" cy="2560499"/>
          </a:xfrm>
          <a:prstGeom prst="rect">
            <a:avLst/>
          </a:prstGeom>
          <a:noFill/>
          <a:ln>
            <a:noFill/>
          </a:ln>
        </p:spPr>
      </p:pic>
      <p:sp>
        <p:nvSpPr>
          <p:cNvPr id="203" name="Google Shape;203;p98"/>
          <p:cNvSpPr txBox="1"/>
          <p:nvPr/>
        </p:nvSpPr>
        <p:spPr>
          <a:xfrm>
            <a:off x="117924" y="1169096"/>
            <a:ext cx="8168700" cy="3594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1" i="0" lang="fr-FR" sz="1900" u="none" cap="none" strike="noStrike">
                <a:solidFill>
                  <a:schemeClr val="dk1"/>
                </a:solidFill>
                <a:latin typeface="Calibri"/>
                <a:ea typeface="Calibri"/>
                <a:cs typeface="Calibri"/>
                <a:sym typeface="Calibri"/>
              </a:rPr>
              <a:t>Délégation de Seine Aval en Martinique : </a:t>
            </a:r>
            <a:endParaRPr b="1" i="0" sz="19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600"/>
              <a:buFont typeface="Arial"/>
              <a:buNone/>
            </a:pPr>
            <a:r>
              <a:rPr b="1" i="1" lang="fr-FR" sz="1600" u="none" cap="none" strike="noStrike">
                <a:solidFill>
                  <a:schemeClr val="dk1"/>
                </a:solidFill>
                <a:latin typeface="Calibri"/>
                <a:ea typeface="Calibri"/>
                <a:cs typeface="Calibri"/>
                <a:sym typeface="Calibri"/>
              </a:rPr>
              <a:t>Fabienne Devèze, Rémy Pos, Xavier Dupuis et Adèle Maistre</a:t>
            </a:r>
            <a:endParaRPr b="1" i="1" sz="16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600"/>
              <a:buFont typeface="Arial"/>
              <a:buNone/>
            </a:pPr>
            <a:r>
              <a:t/>
            </a:r>
            <a:endParaRPr b="1" i="1" sz="5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100"/>
              <a:buFont typeface="Arial"/>
              <a:buNone/>
            </a:pPr>
            <a:r>
              <a:rPr b="1" i="0" lang="fr-FR" sz="2100" u="none" cap="none" strike="noStrike">
                <a:solidFill>
                  <a:srgbClr val="385623"/>
                </a:solidFill>
                <a:latin typeface="Calibri"/>
                <a:ea typeface="Calibri"/>
                <a:cs typeface="Calibri"/>
                <a:sym typeface="Calibri"/>
              </a:rPr>
              <a:t>Une action, 4 temps forts</a:t>
            </a:r>
            <a:r>
              <a:rPr b="0" i="0" lang="fr-FR" sz="2100" u="none" cap="none" strike="noStrike">
                <a:solidFill>
                  <a:srgbClr val="385623"/>
                </a:solidFill>
                <a:latin typeface="Calibri"/>
                <a:ea typeface="Calibri"/>
                <a:cs typeface="Calibri"/>
                <a:sym typeface="Calibri"/>
              </a:rPr>
              <a:t> :</a:t>
            </a:r>
            <a:endParaRPr b="0" i="0" sz="300" u="none" cap="none" strike="noStrike">
              <a:solidFill>
                <a:srgbClr val="385623"/>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600"/>
              <a:buFont typeface="Arial"/>
              <a:buNone/>
            </a:pPr>
            <a:r>
              <a:t/>
            </a:r>
            <a:endParaRPr b="1" i="1" sz="800" u="none" cap="none" strike="noStrike">
              <a:solidFill>
                <a:schemeClr val="dk1"/>
              </a:solidFill>
              <a:latin typeface="Calibri"/>
              <a:ea typeface="Calibri"/>
              <a:cs typeface="Calibri"/>
              <a:sym typeface="Calibri"/>
            </a:endParaRPr>
          </a:p>
          <a:p>
            <a:pPr indent="-330200" lvl="0" marL="457200" marR="0" rtl="0" algn="just">
              <a:lnSpc>
                <a:spcPct val="100000"/>
              </a:lnSpc>
              <a:spcBef>
                <a:spcPts val="0"/>
              </a:spcBef>
              <a:spcAft>
                <a:spcPts val="0"/>
              </a:spcAft>
              <a:buClr>
                <a:srgbClr val="548135"/>
              </a:buClr>
              <a:buSzPts val="1600"/>
              <a:buFont typeface="Calibri"/>
              <a:buChar char="➔"/>
            </a:pPr>
            <a:r>
              <a:rPr b="1" i="0" lang="fr-FR" sz="1600" u="none" cap="none" strike="noStrike">
                <a:solidFill>
                  <a:srgbClr val="548135"/>
                </a:solidFill>
                <a:latin typeface="Calibri"/>
                <a:ea typeface="Calibri"/>
                <a:cs typeface="Calibri"/>
                <a:sym typeface="Calibri"/>
              </a:rPr>
              <a:t>24 avril 2023 : Visite de terrain avec la délégation de Seine-Aval </a:t>
            </a:r>
            <a:endParaRPr b="0" i="0" sz="1600" u="none" cap="none" strike="noStrike">
              <a:solidFill>
                <a:srgbClr val="548135"/>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Calibri"/>
                <a:ea typeface="Calibri"/>
                <a:cs typeface="Calibri"/>
                <a:sym typeface="Calibri"/>
              </a:rPr>
              <a:t>Découverte d’entreprises</a:t>
            </a:r>
            <a:r>
              <a:rPr b="1" i="0" lang="fr-FR" sz="1600" u="none" cap="none" strike="noStrike">
                <a:solidFill>
                  <a:schemeClr val="dk1"/>
                </a:solidFill>
                <a:latin typeface="Calibri"/>
                <a:ea typeface="Calibri"/>
                <a:cs typeface="Calibri"/>
                <a:sym typeface="Calibri"/>
              </a:rPr>
              <a:t> </a:t>
            </a:r>
            <a:r>
              <a:rPr b="0" i="0" lang="fr-FR" sz="1600" u="none" cap="none" strike="noStrike">
                <a:solidFill>
                  <a:schemeClr val="dk1"/>
                </a:solidFill>
                <a:latin typeface="Calibri"/>
                <a:ea typeface="Calibri"/>
                <a:cs typeface="Calibri"/>
                <a:sym typeface="Calibri"/>
              </a:rPr>
              <a:t>bénéficiaires LEADER qui valorisent les produits locaux</a:t>
            </a:r>
            <a:endParaRPr b="0" i="0" sz="1600" u="none" cap="none" strike="noStrike">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330200" lvl="0" marL="457200" marR="0" rtl="0" algn="just">
              <a:lnSpc>
                <a:spcPct val="100000"/>
              </a:lnSpc>
              <a:spcBef>
                <a:spcPts val="0"/>
              </a:spcBef>
              <a:spcAft>
                <a:spcPts val="0"/>
              </a:spcAft>
              <a:buClr>
                <a:srgbClr val="548135"/>
              </a:buClr>
              <a:buSzPts val="1600"/>
              <a:buFont typeface="Calibri"/>
              <a:buChar char="➔"/>
            </a:pPr>
            <a:r>
              <a:rPr b="1" i="0" lang="fr-FR" sz="1600" u="none" cap="none" strike="noStrike">
                <a:solidFill>
                  <a:srgbClr val="548135"/>
                </a:solidFill>
                <a:latin typeface="Calibri"/>
                <a:ea typeface="Calibri"/>
                <a:cs typeface="Calibri"/>
                <a:sym typeface="Calibri"/>
              </a:rPr>
              <a:t>25 avril 2023 « JOUNEN MANJÉ LOKAL : A la redécouverte de nos produits » </a:t>
            </a:r>
            <a:endParaRPr b="0" i="0" sz="1600" u="none" cap="none" strike="noStrike">
              <a:solidFill>
                <a:srgbClr val="548135"/>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1500"/>
              <a:buFont typeface="Arial"/>
              <a:buNone/>
            </a:pPr>
            <a:r>
              <a:rPr b="0" i="0" lang="fr-FR" sz="1500" u="none" cap="none" strike="noStrike">
                <a:solidFill>
                  <a:schemeClr val="dk1"/>
                </a:solidFill>
                <a:latin typeface="Calibri"/>
                <a:ea typeface="Calibri"/>
                <a:cs typeface="Calibri"/>
                <a:sym typeface="Calibri"/>
              </a:rPr>
              <a:t>Première édition sur la thématique de la valorisation des produits locaux. Partage d'expériences riche entre les acteurs institutionnels, les entreprises martiniquaises et de Seine Aval autour de </a:t>
            </a:r>
            <a:r>
              <a:rPr b="0" i="0" lang="fr-FR" sz="1600" u="none" cap="none" strike="noStrike">
                <a:solidFill>
                  <a:schemeClr val="dk1"/>
                </a:solidFill>
                <a:latin typeface="Calibri"/>
                <a:ea typeface="Calibri"/>
                <a:cs typeface="Calibri"/>
                <a:sym typeface="Calibri"/>
              </a:rPr>
              <a:t>2 Tables rondes : </a:t>
            </a:r>
            <a:endParaRPr b="0" i="0" sz="1600" u="none" cap="none" strike="noStrike">
              <a:solidFill>
                <a:schemeClr val="dk1"/>
              </a:solidFill>
              <a:latin typeface="Calibri"/>
              <a:ea typeface="Calibri"/>
              <a:cs typeface="Calibri"/>
              <a:sym typeface="Calibri"/>
            </a:endParaRPr>
          </a:p>
          <a:p>
            <a:pPr indent="-330200" lvl="0" marL="914400" marR="0" rtl="0" algn="just">
              <a:lnSpc>
                <a:spcPct val="100000"/>
              </a:lnSpc>
              <a:spcBef>
                <a:spcPts val="0"/>
              </a:spcBef>
              <a:spcAft>
                <a:spcPts val="0"/>
              </a:spcAft>
              <a:buClr>
                <a:schemeClr val="dk1"/>
              </a:buClr>
              <a:buSzPts val="1600"/>
              <a:buFont typeface="Calibri"/>
              <a:buAutoNum type="arabicPeriod"/>
            </a:pPr>
            <a:r>
              <a:rPr b="1" i="0" lang="fr-FR" sz="1600" u="none" cap="none" strike="noStrike">
                <a:solidFill>
                  <a:schemeClr val="dk1"/>
                </a:solidFill>
                <a:latin typeface="Calibri"/>
                <a:ea typeface="Calibri"/>
                <a:cs typeface="Calibri"/>
                <a:sym typeface="Calibri"/>
              </a:rPr>
              <a:t>« Nos produits ont de la valeur : comment mieux les valoriser auprès des</a:t>
            </a:r>
            <a:r>
              <a:rPr b="1" i="0" lang="fr-FR" sz="1600" u="none" cap="none" strike="noStrike">
                <a:solidFill>
                  <a:schemeClr val="dk1"/>
                </a:solidFill>
                <a:latin typeface="Calibri"/>
                <a:ea typeface="Calibri"/>
                <a:cs typeface="Calibri"/>
                <a:sym typeface="Calibri"/>
              </a:rPr>
              <a:t> </a:t>
            </a:r>
            <a:r>
              <a:rPr b="1" i="0" lang="fr-FR" sz="1600" u="none" cap="none" strike="noStrike">
                <a:solidFill>
                  <a:schemeClr val="dk1"/>
                </a:solidFill>
                <a:latin typeface="Calibri"/>
                <a:ea typeface="Calibri"/>
                <a:cs typeface="Calibri"/>
                <a:sym typeface="Calibri"/>
              </a:rPr>
              <a:t>consommateurs ? </a:t>
            </a:r>
            <a:endParaRPr b="1" i="0" sz="1600" u="none" cap="none" strike="noStrike">
              <a:solidFill>
                <a:schemeClr val="dk1"/>
              </a:solidFill>
              <a:latin typeface="Calibri"/>
              <a:ea typeface="Calibri"/>
              <a:cs typeface="Calibri"/>
              <a:sym typeface="Calibri"/>
            </a:endParaRPr>
          </a:p>
          <a:p>
            <a:pPr indent="-330200" lvl="0" marL="914400" marR="0" rtl="0" algn="just">
              <a:lnSpc>
                <a:spcPct val="100000"/>
              </a:lnSpc>
              <a:spcBef>
                <a:spcPts val="0"/>
              </a:spcBef>
              <a:spcAft>
                <a:spcPts val="0"/>
              </a:spcAft>
              <a:buClr>
                <a:schemeClr val="dk1"/>
              </a:buClr>
              <a:buSzPts val="1600"/>
              <a:buFont typeface="Calibri"/>
              <a:buAutoNum type="arabicPeriod"/>
            </a:pPr>
            <a:r>
              <a:rPr b="1" i="0" lang="fr-FR" sz="1600" u="none" cap="none" strike="noStrike">
                <a:solidFill>
                  <a:schemeClr val="dk1"/>
                </a:solidFill>
                <a:latin typeface="Calibri"/>
                <a:ea typeface="Calibri"/>
                <a:cs typeface="Calibri"/>
                <a:sym typeface="Calibri"/>
              </a:rPr>
              <a:t>« Comment améliorer l’accessibilité au produit local ?»)</a:t>
            </a:r>
            <a:endParaRPr b="1" i="0" sz="1400" u="none" cap="none" strike="noStrike">
              <a:solidFill>
                <a:srgbClr val="000000"/>
              </a:solidFill>
              <a:latin typeface="Calibri"/>
              <a:ea typeface="Calibri"/>
              <a:cs typeface="Calibri"/>
              <a:sym typeface="Calibri"/>
            </a:endParaRPr>
          </a:p>
        </p:txBody>
      </p:sp>
      <p:pic>
        <p:nvPicPr>
          <p:cNvPr descr="https://lh5.googleusercontent.com/4Xg4NQlAYBCjMxclsCNSUBN78DF8p1W25El8ar8D8E7HJJ7qC8IZ7fnrOehGm13RUE7igLsXoeCf5Jx8-abuOGCvL_XJ05MilKwGPqS52a5kviZJwA1kKbbJ6EQpir_4wbM9X8zxQw5w_gWyh2ZW2Q=s2048" id="204" name="Google Shape;204;p98"/>
          <p:cNvPicPr preferRelativeResize="0"/>
          <p:nvPr/>
        </p:nvPicPr>
        <p:blipFill rotWithShape="1">
          <a:blip r:embed="rId5">
            <a:alphaModFix/>
          </a:blip>
          <a:srcRect b="0" l="0" r="0" t="0"/>
          <a:stretch/>
        </p:blipFill>
        <p:spPr>
          <a:xfrm>
            <a:off x="6762842" y="1200349"/>
            <a:ext cx="1523782" cy="1306200"/>
          </a:xfrm>
          <a:prstGeom prst="rect">
            <a:avLst/>
          </a:prstGeom>
          <a:noFill/>
          <a:ln>
            <a:noFill/>
          </a:ln>
        </p:spPr>
      </p:pic>
      <p:sp>
        <p:nvSpPr>
          <p:cNvPr id="205" name="Google Shape;205;p98"/>
          <p:cNvSpPr txBox="1"/>
          <p:nvPr/>
        </p:nvSpPr>
        <p:spPr>
          <a:xfrm>
            <a:off x="71042" y="289559"/>
            <a:ext cx="12192000"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fr-FR" sz="2800" u="none" cap="none" strike="noStrike">
                <a:solidFill>
                  <a:schemeClr val="accent6"/>
                </a:solidFill>
                <a:latin typeface="Calibri"/>
                <a:ea typeface="Calibri"/>
                <a:cs typeface="Calibri"/>
                <a:sym typeface="Calibri"/>
              </a:rPr>
              <a:t>FOCUS SUR …. La Jounen manjé lokal de MARTINIQUE </a:t>
            </a:r>
            <a:endParaRPr b="1" i="0" sz="2800" u="none" cap="none" strike="noStrike">
              <a:solidFill>
                <a:schemeClr val="accent6"/>
              </a:solidFill>
              <a:latin typeface="Calibri"/>
              <a:ea typeface="Calibri"/>
              <a:cs typeface="Calibri"/>
              <a:sym typeface="Calibri"/>
            </a:endParaRPr>
          </a:p>
        </p:txBody>
      </p:sp>
      <p:sp>
        <p:nvSpPr>
          <p:cNvPr id="206" name="Google Shape;206;p98"/>
          <p:cNvSpPr txBox="1"/>
          <p:nvPr/>
        </p:nvSpPr>
        <p:spPr>
          <a:xfrm>
            <a:off x="71042" y="5027136"/>
            <a:ext cx="9866700" cy="1293000"/>
          </a:xfrm>
          <a:prstGeom prst="rect">
            <a:avLst/>
          </a:prstGeom>
          <a:noFill/>
          <a:ln>
            <a:noFill/>
          </a:ln>
        </p:spPr>
        <p:txBody>
          <a:bodyPr anchorCtr="0" anchor="t" bIns="91425" lIns="91425" spcFirstLastPara="1" rIns="91425" wrap="square" tIns="91425">
            <a:spAutoFit/>
          </a:bodyPr>
          <a:lstStyle/>
          <a:p>
            <a:pPr indent="-330200" lvl="0" marL="457200" marR="0" rtl="0" algn="just">
              <a:lnSpc>
                <a:spcPct val="100000"/>
              </a:lnSpc>
              <a:spcBef>
                <a:spcPts val="0"/>
              </a:spcBef>
              <a:spcAft>
                <a:spcPts val="0"/>
              </a:spcAft>
              <a:buClr>
                <a:srgbClr val="548135"/>
              </a:buClr>
              <a:buSzPts val="1600"/>
              <a:buFont typeface="Calibri"/>
              <a:buChar char="➔"/>
            </a:pPr>
            <a:r>
              <a:rPr b="1" i="0" lang="fr-FR" sz="1600" u="none" cap="none" strike="noStrike">
                <a:solidFill>
                  <a:srgbClr val="548135"/>
                </a:solidFill>
                <a:latin typeface="Calibri"/>
                <a:ea typeface="Calibri"/>
                <a:cs typeface="Calibri"/>
                <a:sym typeface="Calibri"/>
              </a:rPr>
              <a:t>20 avril 2023: Concours “ALIM’JEUNES : #manger local &amp; sain”  </a:t>
            </a:r>
            <a:endParaRPr b="0" i="0" sz="1600" u="none" cap="none" strike="noStrike">
              <a:solidFill>
                <a:srgbClr val="548135"/>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1600"/>
              <a:buFont typeface="Arial"/>
              <a:buNone/>
            </a:pPr>
            <a:r>
              <a:rPr b="0" i="0" lang="fr-FR" sz="1600" u="none" cap="none" strike="noStrike">
                <a:solidFill>
                  <a:schemeClr val="dk1"/>
                </a:solidFill>
                <a:latin typeface="Calibri"/>
                <a:ea typeface="Calibri"/>
                <a:cs typeface="Calibri"/>
                <a:sym typeface="Calibri"/>
              </a:rPr>
              <a:t>Concours réunissant 3 établissements scolaires et visant à inciter les jeunes de 15-25 ans à consommer local</a:t>
            </a:r>
            <a:endParaRPr b="0" i="0" sz="1600" u="none" cap="none" strike="noStrike">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330200" lvl="0" marL="457200" marR="0" rtl="0" algn="just">
              <a:lnSpc>
                <a:spcPct val="100000"/>
              </a:lnSpc>
              <a:spcBef>
                <a:spcPts val="0"/>
              </a:spcBef>
              <a:spcAft>
                <a:spcPts val="0"/>
              </a:spcAft>
              <a:buClr>
                <a:srgbClr val="548135"/>
              </a:buClr>
              <a:buSzPts val="1600"/>
              <a:buFont typeface="Calibri"/>
              <a:buChar char="➔"/>
            </a:pPr>
            <a:r>
              <a:rPr b="1" i="0" lang="fr-FR" sz="1600" u="none" cap="none" strike="noStrike">
                <a:solidFill>
                  <a:srgbClr val="548135"/>
                </a:solidFill>
                <a:latin typeface="Calibri"/>
                <a:ea typeface="Calibri"/>
                <a:cs typeface="Calibri"/>
                <a:sym typeface="Calibri"/>
              </a:rPr>
              <a:t>Des actions décentralisées sur toute l’île, en partenariat avec</a:t>
            </a:r>
            <a:r>
              <a:rPr b="0" i="0" lang="fr-FR" sz="1400" u="none" cap="none" strike="noStrike">
                <a:solidFill>
                  <a:schemeClr val="dk1"/>
                </a:solidFill>
                <a:latin typeface="Calibri"/>
                <a:ea typeface="Calibri"/>
                <a:cs typeface="Calibri"/>
                <a:sym typeface="Calibri"/>
              </a:rPr>
              <a:t> </a:t>
            </a:r>
            <a:r>
              <a:rPr b="0" i="0" lang="fr-FR" sz="1600" u="none" cap="none" strike="noStrike">
                <a:solidFill>
                  <a:schemeClr val="dk1"/>
                </a:solidFill>
                <a:latin typeface="Calibri"/>
                <a:ea typeface="Calibri"/>
                <a:cs typeface="Calibri"/>
                <a:sym typeface="Calibri"/>
              </a:rPr>
              <a:t>des structures et associations  pour la sensibilisation à l’alimentation (IREPS, banque alimentaire…)</a:t>
            </a:r>
            <a:endParaRPr b="1" i="0" sz="1400" u="none" cap="none" strike="noStrike">
              <a:solidFill>
                <a:schemeClr val="dk1"/>
              </a:solidFill>
              <a:latin typeface="Calibri"/>
              <a:ea typeface="Calibri"/>
              <a:cs typeface="Calibri"/>
              <a:sym typeface="Calibri"/>
            </a:endParaRPr>
          </a:p>
        </p:txBody>
      </p:sp>
      <p:grpSp>
        <p:nvGrpSpPr>
          <p:cNvPr id="207" name="Google Shape;207;p98"/>
          <p:cNvGrpSpPr/>
          <p:nvPr/>
        </p:nvGrpSpPr>
        <p:grpSpPr>
          <a:xfrm>
            <a:off x="8657129" y="3835715"/>
            <a:ext cx="3465504" cy="615524"/>
            <a:chOff x="3837037" y="6077374"/>
            <a:chExt cx="4290584" cy="780626"/>
          </a:xfrm>
        </p:grpSpPr>
        <p:pic>
          <p:nvPicPr>
            <p:cNvPr descr="Une image contenant logo&#10;&#10;Description générée automatiquement" id="208" name="Google Shape;208;p98"/>
            <p:cNvPicPr preferRelativeResize="0"/>
            <p:nvPr/>
          </p:nvPicPr>
          <p:blipFill rotWithShape="1">
            <a:blip r:embed="rId6">
              <a:alphaModFix/>
            </a:blip>
            <a:srcRect b="0" l="0" r="0" t="0"/>
            <a:stretch/>
          </p:blipFill>
          <p:spPr>
            <a:xfrm>
              <a:off x="4845214" y="6080077"/>
              <a:ext cx="545954" cy="737916"/>
            </a:xfrm>
            <a:prstGeom prst="rect">
              <a:avLst/>
            </a:prstGeom>
            <a:noFill/>
            <a:ln>
              <a:noFill/>
            </a:ln>
          </p:spPr>
        </p:pic>
        <p:pic>
          <p:nvPicPr>
            <p:cNvPr descr="L'ARS (Agence Régionale de Santé) - Observatoire de l'Eau - Martinique" id="209" name="Google Shape;209;p98"/>
            <p:cNvPicPr preferRelativeResize="0"/>
            <p:nvPr/>
          </p:nvPicPr>
          <p:blipFill rotWithShape="1">
            <a:blip r:embed="rId7">
              <a:alphaModFix/>
            </a:blip>
            <a:srcRect b="0" l="0" r="0" t="0"/>
            <a:stretch/>
          </p:blipFill>
          <p:spPr>
            <a:xfrm>
              <a:off x="5514072" y="6080077"/>
              <a:ext cx="965030" cy="777923"/>
            </a:xfrm>
            <a:prstGeom prst="rect">
              <a:avLst/>
            </a:prstGeom>
            <a:noFill/>
            <a:ln>
              <a:noFill/>
            </a:ln>
          </p:spPr>
        </p:pic>
        <p:pic>
          <p:nvPicPr>
            <p:cNvPr descr="ireps - Ireps" id="210" name="Google Shape;210;p98"/>
            <p:cNvPicPr preferRelativeResize="0"/>
            <p:nvPr/>
          </p:nvPicPr>
          <p:blipFill rotWithShape="1">
            <a:blip r:embed="rId8">
              <a:alphaModFix/>
            </a:blip>
            <a:srcRect b="0" l="15760" r="14377" t="0"/>
            <a:stretch/>
          </p:blipFill>
          <p:spPr>
            <a:xfrm>
              <a:off x="6623269" y="6126653"/>
              <a:ext cx="656503" cy="644764"/>
            </a:xfrm>
            <a:prstGeom prst="rect">
              <a:avLst/>
            </a:prstGeom>
            <a:noFill/>
            <a:ln>
              <a:noFill/>
            </a:ln>
          </p:spPr>
        </p:pic>
        <p:pic>
          <p:nvPicPr>
            <p:cNvPr id="211" name="Google Shape;211;p98"/>
            <p:cNvPicPr preferRelativeResize="0"/>
            <p:nvPr/>
          </p:nvPicPr>
          <p:blipFill rotWithShape="1">
            <a:blip r:embed="rId9">
              <a:alphaModFix/>
            </a:blip>
            <a:srcRect b="0" l="0" r="0" t="0"/>
            <a:stretch/>
          </p:blipFill>
          <p:spPr>
            <a:xfrm>
              <a:off x="7423939" y="6077374"/>
              <a:ext cx="703682" cy="694043"/>
            </a:xfrm>
            <a:prstGeom prst="rect">
              <a:avLst/>
            </a:prstGeom>
            <a:noFill/>
            <a:ln>
              <a:noFill/>
            </a:ln>
          </p:spPr>
        </p:pic>
        <p:pic>
          <p:nvPicPr>
            <p:cNvPr id="212" name="Google Shape;212;p98"/>
            <p:cNvPicPr preferRelativeResize="0"/>
            <p:nvPr/>
          </p:nvPicPr>
          <p:blipFill rotWithShape="1">
            <a:blip r:embed="rId10">
              <a:alphaModFix/>
            </a:blip>
            <a:srcRect b="0" l="0" r="0" t="0"/>
            <a:stretch/>
          </p:blipFill>
          <p:spPr>
            <a:xfrm>
              <a:off x="3837037" y="6134655"/>
              <a:ext cx="936093" cy="628759"/>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99"/>
          <p:cNvPicPr preferRelativeResize="0"/>
          <p:nvPr/>
        </p:nvPicPr>
        <p:blipFill rotWithShape="1">
          <a:blip r:embed="rId3">
            <a:alphaModFix/>
          </a:blip>
          <a:srcRect b="23271" l="18000" r="15110" t="0"/>
          <a:stretch/>
        </p:blipFill>
        <p:spPr>
          <a:xfrm>
            <a:off x="7449050" y="766750"/>
            <a:ext cx="2471700" cy="18927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18" name="Google Shape;218;p99"/>
          <p:cNvPicPr preferRelativeResize="0"/>
          <p:nvPr/>
        </p:nvPicPr>
        <p:blipFill rotWithShape="1">
          <a:blip r:embed="rId4">
            <a:alphaModFix/>
          </a:blip>
          <a:srcRect b="23164" l="0" r="0" t="71549"/>
          <a:stretch/>
        </p:blipFill>
        <p:spPr>
          <a:xfrm>
            <a:off x="0" y="6639636"/>
            <a:ext cx="12212846" cy="211540"/>
          </a:xfrm>
          <a:prstGeom prst="rect">
            <a:avLst/>
          </a:prstGeom>
          <a:noFill/>
          <a:ln>
            <a:noFill/>
          </a:ln>
        </p:spPr>
      </p:pic>
      <p:pic>
        <p:nvPicPr>
          <p:cNvPr id="219" name="Google Shape;219;p99"/>
          <p:cNvPicPr preferRelativeResize="0"/>
          <p:nvPr/>
        </p:nvPicPr>
        <p:blipFill rotWithShape="1">
          <a:blip r:embed="rId4">
            <a:alphaModFix/>
          </a:blip>
          <a:srcRect b="23164" l="0" r="0" t="71549"/>
          <a:stretch/>
        </p:blipFill>
        <p:spPr>
          <a:xfrm>
            <a:off x="0" y="0"/>
            <a:ext cx="12212700" cy="2115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0" name="Google Shape;220;p99"/>
          <p:cNvPicPr preferRelativeResize="0"/>
          <p:nvPr/>
        </p:nvPicPr>
        <p:blipFill rotWithShape="1">
          <a:blip r:embed="rId5">
            <a:alphaModFix/>
          </a:blip>
          <a:srcRect b="0" l="0" r="0" t="0"/>
          <a:stretch/>
        </p:blipFill>
        <p:spPr>
          <a:xfrm>
            <a:off x="1953093" y="1138930"/>
            <a:ext cx="3663000" cy="24450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1" name="Google Shape;221;p99"/>
          <p:cNvPicPr preferRelativeResize="0"/>
          <p:nvPr/>
        </p:nvPicPr>
        <p:blipFill rotWithShape="1">
          <a:blip r:embed="rId6">
            <a:alphaModFix/>
          </a:blip>
          <a:srcRect b="0" l="0" r="0" t="0"/>
          <a:stretch/>
        </p:blipFill>
        <p:spPr>
          <a:xfrm>
            <a:off x="5860205" y="2134462"/>
            <a:ext cx="2696700" cy="18000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2" name="Google Shape;222;p99"/>
          <p:cNvPicPr preferRelativeResize="0"/>
          <p:nvPr/>
        </p:nvPicPr>
        <p:blipFill rotWithShape="1">
          <a:blip r:embed="rId7">
            <a:alphaModFix/>
          </a:blip>
          <a:srcRect b="0" l="0" r="0" t="0"/>
          <a:stretch/>
        </p:blipFill>
        <p:spPr>
          <a:xfrm>
            <a:off x="7021885" y="4332492"/>
            <a:ext cx="2471700" cy="16500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3" name="Google Shape;223;p99"/>
          <p:cNvPicPr preferRelativeResize="0"/>
          <p:nvPr/>
        </p:nvPicPr>
        <p:blipFill rotWithShape="1">
          <a:blip r:embed="rId8">
            <a:alphaModFix/>
          </a:blip>
          <a:srcRect b="0" l="0" r="0" t="0"/>
          <a:stretch/>
        </p:blipFill>
        <p:spPr>
          <a:xfrm>
            <a:off x="107259" y="1702374"/>
            <a:ext cx="1830900" cy="24414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4" name="Google Shape;224;p99"/>
          <p:cNvPicPr preferRelativeResize="0"/>
          <p:nvPr/>
        </p:nvPicPr>
        <p:blipFill rotWithShape="1">
          <a:blip r:embed="rId9">
            <a:alphaModFix/>
          </a:blip>
          <a:srcRect b="0" l="0" r="0" t="0"/>
          <a:stretch/>
        </p:blipFill>
        <p:spPr>
          <a:xfrm>
            <a:off x="2472188" y="3807375"/>
            <a:ext cx="3908400" cy="26088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pic>
        <p:nvPicPr>
          <p:cNvPr id="225" name="Google Shape;225;p99"/>
          <p:cNvPicPr preferRelativeResize="0"/>
          <p:nvPr/>
        </p:nvPicPr>
        <p:blipFill rotWithShape="1">
          <a:blip r:embed="rId10">
            <a:alphaModFix/>
          </a:blip>
          <a:srcRect b="0" l="0" r="0" t="0"/>
          <a:stretch/>
        </p:blipFill>
        <p:spPr>
          <a:xfrm>
            <a:off x="2" y="4448925"/>
            <a:ext cx="2045403" cy="2057400"/>
          </a:xfrm>
          <a:prstGeom prst="rect">
            <a:avLst/>
          </a:prstGeom>
          <a:noFill/>
          <a:ln>
            <a:noFill/>
          </a:ln>
        </p:spPr>
      </p:pic>
      <p:pic>
        <p:nvPicPr>
          <p:cNvPr id="226" name="Google Shape;226;p99"/>
          <p:cNvPicPr preferRelativeResize="0"/>
          <p:nvPr/>
        </p:nvPicPr>
        <p:blipFill rotWithShape="1">
          <a:blip r:embed="rId11">
            <a:alphaModFix/>
          </a:blip>
          <a:srcRect b="0" l="0" r="0" t="0"/>
          <a:stretch/>
        </p:blipFill>
        <p:spPr>
          <a:xfrm>
            <a:off x="10005450" y="4065138"/>
            <a:ext cx="1830900" cy="2441186"/>
          </a:xfrm>
          <a:prstGeom prst="rect">
            <a:avLst/>
          </a:prstGeom>
          <a:noFill/>
          <a:ln>
            <a:noFill/>
          </a:ln>
        </p:spPr>
      </p:pic>
      <p:pic>
        <p:nvPicPr>
          <p:cNvPr id="227" name="Google Shape;227;p99"/>
          <p:cNvPicPr preferRelativeResize="0"/>
          <p:nvPr/>
        </p:nvPicPr>
        <p:blipFill rotWithShape="1">
          <a:blip r:embed="rId12">
            <a:alphaModFix/>
          </a:blip>
          <a:srcRect b="0" l="0" r="0" t="0"/>
          <a:stretch/>
        </p:blipFill>
        <p:spPr>
          <a:xfrm>
            <a:off x="9139649" y="2023076"/>
            <a:ext cx="2696700" cy="1800000"/>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352"/>
              </a:srgbClr>
            </a:outerShdw>
          </a:effectLst>
        </p:spPr>
      </p:pic>
      <p:sp>
        <p:nvSpPr>
          <p:cNvPr id="228" name="Google Shape;228;p99"/>
          <p:cNvSpPr txBox="1"/>
          <p:nvPr/>
        </p:nvSpPr>
        <p:spPr>
          <a:xfrm>
            <a:off x="-331075" y="279100"/>
            <a:ext cx="11828100" cy="673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3A3838"/>
              </a:buClr>
              <a:buSzPts val="4400"/>
              <a:buFont typeface="Calibri"/>
              <a:buNone/>
            </a:pPr>
            <a:r>
              <a:rPr b="1" i="0" lang="fr-FR" sz="2900" u="none" cap="none" strike="noStrike">
                <a:solidFill>
                  <a:srgbClr val="3A3838"/>
                </a:solidFill>
                <a:latin typeface="Calibri"/>
                <a:ea typeface="Calibri"/>
                <a:cs typeface="Calibri"/>
                <a:sym typeface="Calibri"/>
              </a:rPr>
              <a:t>Journée de l’alimentation en Martinique : retours en images</a:t>
            </a:r>
            <a:r>
              <a:rPr b="1" i="0" lang="fr-FR" sz="3000" u="none" cap="none" strike="noStrike">
                <a:solidFill>
                  <a:srgbClr val="3A3838"/>
                </a:solidFill>
                <a:latin typeface="Calibri"/>
                <a:ea typeface="Calibri"/>
                <a:cs typeface="Calibri"/>
                <a:sym typeface="Calibri"/>
              </a:rPr>
              <a:t> </a:t>
            </a:r>
            <a:endParaRPr b="0" i="0" sz="5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2022-09-23T16:31:47Z</dcterms:created>
  <dc:creator>Nicole NB. BALAIR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0x0101009697699EC84583499647E9170C8E2531</vt:lpwstr>
  </property>
  <property fmtid="{D5CDD505-2E9C-101B-9397-08002B2CF9AE}" pid="3" name="MediaServiceImageTags">
    <vt:lpwstr/>
  </property>
</Properties>
</file>